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7" r:id="rId4"/>
    <p:sldId id="261" r:id="rId5"/>
    <p:sldId id="259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58" r:id="rId14"/>
    <p:sldId id="269" r:id="rId15"/>
    <p:sldId id="271" r:id="rId16"/>
    <p:sldId id="272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/>
    <p:restoredTop sz="89516"/>
  </p:normalViewPr>
  <p:slideViewPr>
    <p:cSldViewPr snapToGrid="0" snapToObjects="1">
      <p:cViewPr varScale="1">
        <p:scale>
          <a:sx n="136" d="100"/>
          <a:sy n="136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58D2-D5B2-F041-96C5-2DE84FE07674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1588D-3644-0242-9D33-361F085589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3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46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18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对于一张图像</a:t>
            </a:r>
            <a:r>
              <a:rPr kumimoji="1" lang="en-US" altLang="zh-CN" dirty="0"/>
              <a:t>x_0</a:t>
            </a:r>
            <a:r>
              <a:rPr kumimoji="1" lang="zh-CN" altLang="en-US" dirty="0"/>
              <a:t>，如果我们给它添加一定的高斯噪声，那么我们会得到一张带噪的图像</a:t>
            </a:r>
            <a:r>
              <a:rPr kumimoji="1" lang="en-US" altLang="zh-CN" dirty="0" err="1"/>
              <a:t>x_t</a:t>
            </a:r>
            <a:r>
              <a:rPr kumimoji="1" lang="zh-CN" altLang="en-US" dirty="0"/>
              <a:t>，如果我们不断重复这一过程，那么我们最终会得到一张完全的高斯噪声图像</a:t>
            </a:r>
            <a:r>
              <a:rPr kumimoji="1" lang="en-US" altLang="zh-CN" dirty="0" err="1"/>
              <a:t>x_T</a:t>
            </a:r>
            <a:r>
              <a:rPr kumimoji="1" lang="zh-CN" altLang="en-US" dirty="0"/>
              <a:t>。那么，如果我们有一种方法能将上述逐步添加噪声的过程反向，即从高斯噪声中逐步去除噪声信息，那么我们就得到了一个生成模型，即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03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114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80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37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98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decrease the training variance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37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169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0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A569-7FD7-A6AB-40B2-E0BDD0BCC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07E5D-1DEF-926B-B13E-037F983B4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F3EA1-4980-9797-D717-BE11C126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5D57A-C736-FD4E-25C1-9D87E392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466C3-F739-8807-E5D0-48C44B0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85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446A0-C135-D301-FA4D-E4331DB4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D7CE8E-70DA-B6A7-7B88-B5CE6DC4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59E27-C425-B20C-7FB1-55A82E5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F3BFF-EFE5-695D-7DA6-D43A1C29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B5797-9C64-634E-5ED4-9B54A4F9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74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093D19-0069-DADA-3554-9663EBB72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9BDEFE-5769-7499-2283-3A0E62B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F851D-E928-A4EC-2CEF-97A9CAD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922E2-600C-2162-38EE-3F067746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4A2C1-9BE8-1FAA-29FA-485BEDB4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25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AC4FE-DAAA-2817-903A-CFB62F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A03FE-349C-C7F7-7B09-0695491A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85A49-FB6F-2377-291C-A3D64F19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AB912-0B92-E1CE-3456-A943655D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547995-6DDC-5FEE-9E9C-B395785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7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E9638-6590-A3CD-2E0B-7165271E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078BC-C666-A1AC-4109-A5FDC205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08189-6DBE-4C38-6A6A-B890696D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DBEFA-62B7-41D8-DC8E-6687CC06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03A25-5A8A-9B15-71F5-6F422DAE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80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632C9-ECF6-79A9-0871-D08F3E8F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F9BCB-A875-939A-A7D0-523381DB1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395B31-D4A3-561C-C9AC-DBE33A39E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5EE876-7BE2-D47F-40C0-15454130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FBC603-C50D-D1EE-3BA8-8416F8E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6CC53-35C3-27A0-D0A3-06BA9FBA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0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14E72-2556-B91D-99EB-F6A8B0EB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70C35-58D0-6E16-A26F-1CDB6E74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2AAC3-8CBF-0D34-A412-50E9A874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F2D5D6-3842-A26D-2C87-B9C4B33A2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7E1B83-DF85-FF64-6E29-70D76683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41CD17-49D4-EEDA-6EBB-68F1B11E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6060A6-0172-3E0B-7D08-7D9B81C7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A9B13F-3914-E8FF-3C52-EB67B483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30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A3E3-A012-10AE-E82E-25AD920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AD6CC2-E633-FF3E-E8A5-43A2E0F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83891-8CE9-CEA4-B7AD-DC14C508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7247D-103C-D769-84E9-231D780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7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BCCE9D-1017-7250-3BD9-7625B02D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C43F18-56C3-31E4-6D88-A4F1BA33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DC21-49C1-4F66-4C0D-ADB055DC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43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F4917-C6E5-B90C-07E6-7EFC80E5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8C813-E042-7816-FF3E-87125FB5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20773-6454-08B2-F4FC-7F80B10D9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6D7E4-BAE4-2F02-9991-838E7577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B45CA2-5460-AB19-6B30-FF4AF173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40FAA-A4E1-8FF6-AB45-E67DACC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F8A3A-8AC4-4234-83D5-180CE6DE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7AD83-059B-B622-E527-FBBF1374B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17C4D-F93D-3AAF-0D63-4962184F1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42D604-BBC4-1D49-AD93-A715306D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5FB5F-71B9-50B5-6C8E-4806127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74619-57D4-598F-B0AC-386158BB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6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2D0A2-A765-553B-1903-2ECA499F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572E2-2B32-4618-0E64-B5DF871A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16E5C-5A6D-0F28-76E0-CC747CF50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85F9-8135-0448-BA8A-9C2B981E931E}" type="datetimeFigureOut">
              <a:rPr kumimoji="1" lang="zh-CN" altLang="en-US" smtClean="0"/>
              <a:t>2022/6/22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AD99A-1E4C-334C-02B0-3085AF2D8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487C2-7E25-EEBE-0640-F30F7E55D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45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7.png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9.emf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8.emf"/><Relationship Id="rId17" Type="http://schemas.openxmlformats.org/officeDocument/2006/relationships/image" Target="../media/image32.emf"/><Relationship Id="rId2" Type="http://schemas.openxmlformats.org/officeDocument/2006/relationships/tags" Target="../tags/tag15.xml"/><Relationship Id="rId16" Type="http://schemas.openxmlformats.org/officeDocument/2006/relationships/image" Target="../media/image15.emf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6.emf"/><Relationship Id="rId5" Type="http://schemas.openxmlformats.org/officeDocument/2006/relationships/tags" Target="../tags/tag18.xml"/><Relationship Id="rId15" Type="http://schemas.openxmlformats.org/officeDocument/2006/relationships/image" Target="../media/image31.emf"/><Relationship Id="rId10" Type="http://schemas.openxmlformats.org/officeDocument/2006/relationships/image" Target="../media/image28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23.xml"/><Relationship Id="rId7" Type="http://schemas.openxmlformats.org/officeDocument/2006/relationships/image" Target="../media/image4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26.xml"/><Relationship Id="rId7" Type="http://schemas.openxmlformats.org/officeDocument/2006/relationships/image" Target="../media/image37.em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6.emf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29.xml"/><Relationship Id="rId7" Type="http://schemas.openxmlformats.org/officeDocument/2006/relationships/image" Target="../media/image50.png"/><Relationship Id="rId12" Type="http://schemas.openxmlformats.org/officeDocument/2006/relationships/image" Target="../media/image43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emf"/><Relationship Id="rId5" Type="http://schemas.openxmlformats.org/officeDocument/2006/relationships/tags" Target="../tags/tag31.xml"/><Relationship Id="rId10" Type="http://schemas.openxmlformats.org/officeDocument/2006/relationships/image" Target="../media/image41.emf"/><Relationship Id="rId4" Type="http://schemas.openxmlformats.org/officeDocument/2006/relationships/tags" Target="../tags/tag30.xml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emf"/><Relationship Id="rId3" Type="http://schemas.openxmlformats.org/officeDocument/2006/relationships/tags" Target="../tags/tag34.xml"/><Relationship Id="rId7" Type="http://schemas.openxmlformats.org/officeDocument/2006/relationships/image" Target="../media/image47.jpeg"/><Relationship Id="rId12" Type="http://schemas.openxmlformats.org/officeDocument/2006/relationships/image" Target="../media/image52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emf"/><Relationship Id="rId5" Type="http://schemas.openxmlformats.org/officeDocument/2006/relationships/tags" Target="../tags/tag36.xml"/><Relationship Id="rId10" Type="http://schemas.openxmlformats.org/officeDocument/2006/relationships/image" Target="../media/image50.emf"/><Relationship Id="rId4" Type="http://schemas.openxmlformats.org/officeDocument/2006/relationships/tags" Target="../tags/tag35.xml"/><Relationship Id="rId9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55.emf"/><Relationship Id="rId2" Type="http://schemas.openxmlformats.org/officeDocument/2006/relationships/tags" Target="../tags/tag38.xml"/><Relationship Id="rId16" Type="http://schemas.openxmlformats.org/officeDocument/2006/relationships/image" Target="../media/image51.em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54.emf"/><Relationship Id="rId5" Type="http://schemas.openxmlformats.org/officeDocument/2006/relationships/tags" Target="../tags/tag41.xml"/><Relationship Id="rId15" Type="http://schemas.openxmlformats.org/officeDocument/2006/relationships/image" Target="../media/image50.emf"/><Relationship Id="rId10" Type="http://schemas.openxmlformats.org/officeDocument/2006/relationships/image" Target="../media/image53.emf"/><Relationship Id="rId4" Type="http://schemas.openxmlformats.org/officeDocument/2006/relationships/tags" Target="../tags/tag40.xml"/><Relationship Id="rId9" Type="http://schemas.openxmlformats.org/officeDocument/2006/relationships/image" Target="../media/image52.emf"/><Relationship Id="rId1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1.png"/><Relationship Id="rId5" Type="http://schemas.openxmlformats.org/officeDocument/2006/relationships/image" Target="../media/image58.emf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.emf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12" Type="http://schemas.openxmlformats.org/officeDocument/2006/relationships/image" Target="../media/image8.png"/><Relationship Id="rId17" Type="http://schemas.openxmlformats.org/officeDocument/2006/relationships/image" Target="../media/image15.emf"/><Relationship Id="rId2" Type="http://schemas.openxmlformats.org/officeDocument/2006/relationships/tags" Target="../tags/tag2.xml"/><Relationship Id="rId16" Type="http://schemas.openxmlformats.org/officeDocument/2006/relationships/image" Target="../media/image14.emf"/><Relationship Id="rId20" Type="http://schemas.openxmlformats.org/officeDocument/2006/relationships/image" Target="../media/image17.emf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6.jpeg"/><Relationship Id="rId4" Type="http://schemas.openxmlformats.org/officeDocument/2006/relationships/tags" Target="../tags/tag4.xml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17" Type="http://schemas.openxmlformats.org/officeDocument/2006/relationships/image" Target="../media/image18.emf"/><Relationship Id="rId2" Type="http://schemas.openxmlformats.org/officeDocument/2006/relationships/tags" Target="../tags/tag6.xml"/><Relationship Id="rId16" Type="http://schemas.openxmlformats.org/officeDocument/2006/relationships/image" Target="../media/image26.png"/><Relationship Id="rId1" Type="http://schemas.openxmlformats.org/officeDocument/2006/relationships/tags" Target="../tags/tag5.xml"/><Relationship Id="rId6" Type="http://schemas.openxmlformats.org/officeDocument/2006/relationships/image" Target="../media/image6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21.emf"/><Relationship Id="rId3" Type="http://schemas.openxmlformats.org/officeDocument/2006/relationships/tags" Target="../tags/tag9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0.emf"/><Relationship Id="rId2" Type="http://schemas.openxmlformats.org/officeDocument/2006/relationships/tags" Target="../tags/tag8.xml"/><Relationship Id="rId16" Type="http://schemas.openxmlformats.org/officeDocument/2006/relationships/image" Target="../media/image39.png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2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12.xml"/><Relationship Id="rId7" Type="http://schemas.openxmlformats.org/officeDocument/2006/relationships/image" Target="../media/image26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5.em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82ADA-F394-1256-14C0-2E99420A1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8435"/>
            <a:ext cx="9144000" cy="740637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for Image Generation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27A6A8D-21E3-DB68-36BE-943F1E63A105}"/>
              </a:ext>
            </a:extLst>
          </p:cNvPr>
          <p:cNvSpPr txBox="1">
            <a:spLocks/>
          </p:cNvSpPr>
          <p:nvPr/>
        </p:nvSpPr>
        <p:spPr>
          <a:xfrm>
            <a:off x="1524000" y="2995249"/>
            <a:ext cx="9144000" cy="30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2022-6-24, by Huang Mengqi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5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the Training objective:</a:t>
            </a:r>
            <a:endParaRPr lang="en" altLang="zh-CN" sz="2000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图片 53" descr="\documentclass{article}&#10;\usepackage{amsmath}&#10;\pagestyle{empty}&#10;\begin{document}&#10;&#10;&#10;\begin{align*}&#10;&amp; L_{vlb} = E_{q}\left[- \log p_\theta \left(x_{T}\right)+\sum_{t \geq 1} \log \frac{q\left(x_{t} \mid x_{t-1}\right)}{p_{\theta}\left(x_{t-1} \mid x_{t}\right)}\right] \\&#10;&amp; = E_q [- \log p_\theta (x_T) + \sum\limits^T_{t=2} \log \frac{q(x_t|x_{t-1})}{p_\theta(x_{t-1}|x_t)} + \log\frac{q(x_1|x_0)}{p_\theta(x_0|x_1)}] \\&#10;&amp; = E_q [- \log p_\theta (x_T) + \sum\limits^T_{t=2} \log \frac{q(x_{t-1}|x_t, x_0)}{p_\theta(x_{t-1}|x_t)} \times \frac{q(x_t|x_0)}{q(x_{t-1}|x_0) } + \log\frac{q(x_1|x_0)}{p_\theta(x_0|x_1)}] \\&#10;&amp; = E_q [- \log p_\theta (x_T) + \sum\limits^T_{t=2} \log \frac{q(x_{t-1}|x_t, x_0)}{p_\theta(x_{t-1}|x_t)} +  \sum\limits^T_{t=2}\log\frac{q(x_t|x_0)}{q(x_{t-1}|x_0)}  + \log\frac{q(x_1|x_0)}{p_\theta(x_0|x_1)}] \\&#10;&amp; = E_q [- \log p_\theta (x_T) + \sum\limits^T_{t=2} \log \frac{q(x_{t-1}|x_t, x_0)}{p_\theta(x_{t-1}|x_t)} +  \log\frac{q(x_T|x_0)}{q(x_{1}|x_0)}  + \log\frac{q(x_1|x_0)}{p_\theta(x_0|x_1)}] \\&#10;&amp; = E_q [- \log p_\theta (x_T) + \sum\limits^T_{t=2} \log \frac{q(x_{t-1}|x_t, x_0)}{p_\theta(x_{t-1}|x_t)} +  \log\frac{q(x_T|x_0)}{q(x_0|x_1)}] \\&#10;&amp; = E_q [\log\frac{q(x_T|x_0)}{p_\theta(x_T)} + \sum\limits^T_{t=2} \log \frac{q(x_{t-1}|x_t, x_0)}{p_\theta(x_{t-1}|x_t)} - \log p_\theta(x_0|x_1) ] \\&#10;&amp;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\end{align*} &#9;  &#10;&#10;\end{document}" title="IguanaTex Bitmap Display">
            <a:extLst>
              <a:ext uri="{FF2B5EF4-FFF2-40B4-BE49-F238E27FC236}">
                <a16:creationId xmlns:a16="http://schemas.microsoft.com/office/drawing/2014/main" id="{61F49381-665E-DD78-36B9-593C41BEB6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8652" y="1672734"/>
            <a:ext cx="6080760" cy="425196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FA70CAC8-5A79-1BB8-6317-578B80E0E911}"/>
              </a:ext>
            </a:extLst>
          </p:cNvPr>
          <p:cNvSpPr/>
          <p:nvPr/>
        </p:nvSpPr>
        <p:spPr>
          <a:xfrm>
            <a:off x="1986362" y="2820272"/>
            <a:ext cx="2354526" cy="49019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58235C3-68CA-218D-9EDF-A3EB3D2CFEFE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4340888" y="2009950"/>
            <a:ext cx="1775966" cy="8103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714B203-DF41-E25F-C6C6-BBE8A522169E}"/>
                  </a:ext>
                </a:extLst>
              </p:cNvPr>
              <p:cNvSpPr txBox="1"/>
              <p:nvPr/>
            </p:nvSpPr>
            <p:spPr>
              <a:xfrm>
                <a:off x="6116854" y="1779117"/>
                <a:ext cx="2682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make it </a:t>
                </a:r>
                <a:r>
                  <a:rPr lang="en" altLang="zh-CN" sz="12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tractable,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available during training.</a:t>
                </a:r>
                <a:endPara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714B203-DF41-E25F-C6C6-BBE8A5221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54" y="1779117"/>
                <a:ext cx="2682910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10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objective of reverse (diffusion) process: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FCB017F-D1D3-38D4-38E8-A7FC931BA7B4}"/>
                  </a:ext>
                </a:extLst>
              </p:cNvPr>
              <p:cNvSpPr txBox="1"/>
              <p:nvPr/>
            </p:nvSpPr>
            <p:spPr>
              <a:xfrm>
                <a:off x="298383" y="2677966"/>
                <a:ext cx="11636942" cy="369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pure noise distribution and fixed;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if </a:t>
                </a:r>
                <a:r>
                  <a:rPr lang="en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hyper-parameters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each compares a reverse process step with a forward process posterior 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are Gaussian distributions and can be computed in closed form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 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FCB017F-D1D3-38D4-38E8-A7FC931BA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" y="2677966"/>
                <a:ext cx="11636942" cy="3698064"/>
              </a:xfrm>
              <a:prstGeom prst="rect">
                <a:avLst/>
              </a:prstGeom>
              <a:blipFill>
                <a:blip r:embed="rId10"/>
                <a:stretch>
                  <a:fillRect l="-327" t="-341" b="-1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EE497988-4EF6-E850-B22A-CD1211A898FC}"/>
              </a:ext>
            </a:extLst>
          </p:cNvPr>
          <p:cNvGrpSpPr/>
          <p:nvPr/>
        </p:nvGrpSpPr>
        <p:grpSpPr>
          <a:xfrm>
            <a:off x="1370186" y="1692899"/>
            <a:ext cx="8661440" cy="821784"/>
            <a:chOff x="1627011" y="5586168"/>
            <a:chExt cx="8661440" cy="821784"/>
          </a:xfrm>
        </p:grpSpPr>
        <p:pic>
          <p:nvPicPr>
            <p:cNvPr id="60" name="图片 59" descr="\documentclass{article}&#10;\usepackage{amsmath}&#10;\pagestyle{empty}&#10;\begin{document}&#10;&#10;$&#10;L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$&#10;&#10;&#10;\end{document}" title="IguanaTex Bitmap Display">
              <a:extLst>
                <a:ext uri="{FF2B5EF4-FFF2-40B4-BE49-F238E27FC236}">
                  <a16:creationId xmlns:a16="http://schemas.microsoft.com/office/drawing/2014/main" id="{E75D26D4-AC76-F868-EF39-8660D38723E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719678" y="5749451"/>
              <a:ext cx="8453119" cy="548640"/>
            </a:xfrm>
            <a:prstGeom prst="rect">
              <a:avLst/>
            </a:prstGeom>
          </p:spPr>
        </p:pic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490F068-FD5E-6AB8-E0C6-E9EAA0EDC3FE}"/>
                </a:ext>
              </a:extLst>
            </p:cNvPr>
            <p:cNvSpPr/>
            <p:nvPr/>
          </p:nvSpPr>
          <p:spPr>
            <a:xfrm>
              <a:off x="1627011" y="5586168"/>
              <a:ext cx="8661440" cy="821784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 descr="\documentclass{article}&#10;\usepackage{amsmath}&#10;\pagestyle{empty}&#10;\begin{document}&#10;&#10;$q\left(\mathbf{x}_{t-1} \mid \mathbf{x}_{t}, \mathbf{x}_{0}\right)=\mathcal{N}\left(\mathbf{x}_{t-1} ; \tilde{\boldsymbol{\mu}}_{t}\left(\mathbf{x}_{t}, \mathbf{x}_{0}\right), \tilde{\beta}_{t} \mathbf{I}\right)$&#10;&#10;&#10;\end{document}" title="IguanaTex Bitmap Display">
            <a:extLst>
              <a:ext uri="{FF2B5EF4-FFF2-40B4-BE49-F238E27FC236}">
                <a16:creationId xmlns:a16="http://schemas.microsoft.com/office/drawing/2014/main" id="{904F7C52-2931-A130-471D-DF4A1ED5C3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23401" y="3547375"/>
            <a:ext cx="3881120" cy="40640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\tilde{\boldsymbol{\mu}}_{t}\left(\mathbf{x}_{t}, \mathbf{x}_{0}\right):=\frac{\sqrt{\bar{\alpha}_{t-1}} \beta_{t}}{1-\bar{\alpha}_{t}} \mathbf{x}_{0}+\frac{\sqrt{\alpha_{t}}\left(1-\bar{\alpha}_{t-1}\right)}{1-\bar{\alpha}_{t}} \mathbf{x}_{t}$&#10;&#10;\end{document}" title="IguanaTex Bitmap Display">
            <a:extLst>
              <a:ext uri="{FF2B5EF4-FFF2-40B4-BE49-F238E27FC236}">
                <a16:creationId xmlns:a16="http://schemas.microsoft.com/office/drawing/2014/main" id="{32D549F8-8F72-0799-A813-1491199C53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46208" y="3953775"/>
            <a:ext cx="3637280" cy="345440"/>
          </a:xfrm>
          <a:prstGeom prst="rect">
            <a:avLst/>
          </a:prstGeom>
        </p:spPr>
      </p:pic>
      <p:pic>
        <p:nvPicPr>
          <p:cNvPr id="21" name="图片 20" descr="\documentclass{article}&#10;\usepackage{amsmath}&#10;\pagestyle{empty}&#10;\begin{document}&#10;&#10;$\tilde{\beta}_{t}:=\frac{1-\bar{\alpha}_{t-1}}{1-\bar{\alpha}_{t}} \beta_{t}$&#10;&#10;&#10;\end{document}" title="IguanaTex Bitmap Display">
            <a:extLst>
              <a:ext uri="{FF2B5EF4-FFF2-40B4-BE49-F238E27FC236}">
                <a16:creationId xmlns:a16="http://schemas.microsoft.com/office/drawing/2014/main" id="{DE2DC5F8-0F33-B04F-4ECE-BDDF9B6214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26148" y="3953775"/>
            <a:ext cx="1320800" cy="325120"/>
          </a:xfrm>
          <a:prstGeom prst="rect">
            <a:avLst/>
          </a:prstGeom>
        </p:spPr>
      </p:pic>
      <p:pic>
        <p:nvPicPr>
          <p:cNvPr id="26" name="图片 25" descr="\documentclass{article}&#10;\usepackage{amsmath}&#10;\pagestyle{empty}&#10;\begin{document}&#10;&#10;$\begin{aligned} \tilde{\boldsymbol{\mu}}_{t} &amp;=\frac{\sqrt{\alpha_{t}}\left(1-\bar{\alpha}_{t-1}\right)}{1-\bar{\alpha}_{t}} \mathbf{x}_{t}+\frac{\sqrt{\bar{\alpha}_{t-1}} \beta_{t}}{1-\bar{\alpha}_{t}} \frac{1}{\sqrt{\bar{\alpha}_{t}}}\left(\mathbf{x}_{t}-\sqrt{1-\bar{\alpha}_{t} \mathbf{z}_{t}}\right) \\ &amp;=\frac{1}{\sqrt{\alpha_{t}}}\left(\mathbf{x}_{t}-\frac{\beta_{t}}{\sqrt{1-\bar{\alpha}_{t}}} \mathbf{z}_{t}\right) \end{aligned}$&#10;&#10;&#10;\end{document}" title="IguanaTex Bitmap Display">
            <a:extLst>
              <a:ext uri="{FF2B5EF4-FFF2-40B4-BE49-F238E27FC236}">
                <a16:creationId xmlns:a16="http://schemas.microsoft.com/office/drawing/2014/main" id="{FAB9AB4F-F717-AE49-0D98-C5D0C11423C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23961" y="4867041"/>
            <a:ext cx="5080000" cy="1097280"/>
          </a:xfrm>
          <a:prstGeom prst="rect">
            <a:avLst/>
          </a:prstGeom>
        </p:spPr>
      </p:pic>
      <p:pic>
        <p:nvPicPr>
          <p:cNvPr id="34" name="图片 33" descr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 title="IguanaTex Bitmap Display">
            <a:extLst>
              <a:ext uri="{FF2B5EF4-FFF2-40B4-BE49-F238E27FC236}">
                <a16:creationId xmlns:a16="http://schemas.microsoft.com/office/drawing/2014/main" id="{3E1513CF-3A70-31ED-776A-6D57319ED74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755887" y="4379696"/>
            <a:ext cx="3332480" cy="28448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B851338-7660-DB96-1DC3-447683FF30EB}"/>
              </a:ext>
            </a:extLst>
          </p:cNvPr>
          <p:cNvSpPr txBox="1"/>
          <p:nvPr/>
        </p:nvSpPr>
        <p:spPr>
          <a:xfrm>
            <a:off x="1118157" y="4344922"/>
            <a:ext cx="30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property :</a:t>
            </a: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03E319E1-2F52-A25C-FD4B-C6B81357C2A5}"/>
              </a:ext>
            </a:extLst>
          </p:cNvPr>
          <p:cNvSpPr/>
          <p:nvPr/>
        </p:nvSpPr>
        <p:spPr>
          <a:xfrm>
            <a:off x="1757480" y="3974290"/>
            <a:ext cx="667398" cy="3249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 descr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 title="IguanaTex Bitmap Display">
            <a:extLst>
              <a:ext uri="{FF2B5EF4-FFF2-40B4-BE49-F238E27FC236}">
                <a16:creationId xmlns:a16="http://schemas.microsoft.com/office/drawing/2014/main" id="{E86327FA-A2A4-E431-80E6-11DCDB47FF0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646208" y="6417393"/>
            <a:ext cx="404368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8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45E6925-E8F0-EA0C-EEE3-A375D938ED6E}"/>
                  </a:ext>
                </a:extLst>
              </p:cNvPr>
              <p:cNvSpPr txBox="1"/>
              <p:nvPr/>
            </p:nvSpPr>
            <p:spPr>
              <a:xfrm>
                <a:off x="298383" y="1145420"/>
                <a:ext cx="108050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" altLang="zh-CN" sz="2000" b="1" i="1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45E6925-E8F0-EA0C-EEE3-A375D938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" y="1145420"/>
                <a:ext cx="10805046" cy="400110"/>
              </a:xfrm>
              <a:prstGeom prst="rect">
                <a:avLst/>
              </a:prstGeom>
              <a:blipFill>
                <a:blip r:embed="rId6"/>
                <a:stretch>
                  <a:fillRect l="-469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992DAB-3DFE-635B-D5B7-345B3348A78E}"/>
                  </a:ext>
                </a:extLst>
              </p:cNvPr>
              <p:cNvSpPr txBox="1"/>
              <p:nvPr/>
            </p:nvSpPr>
            <p:spPr>
              <a:xfrm>
                <a:off x="298383" y="1545530"/>
                <a:ext cx="11636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𝑈𝑠𝑖𝑛𝑔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𝐵𝑎𝑦𝑒𝑠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 </m:t>
                    </m:r>
                    <m:r>
                      <a:rPr lang="en-US" altLang="zh-CN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𝑟𝑢𝑙𝑒</m:t>
                    </m:r>
                  </m:oMath>
                </a14:m>
                <a:r>
                  <a:rPr lang="en-US" altLang="zh-CN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6992DAB-3DFE-635B-D5B7-345B3348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" y="1545530"/>
                <a:ext cx="11636942" cy="369332"/>
              </a:xfrm>
              <a:prstGeom prst="rect">
                <a:avLst/>
              </a:prstGeom>
              <a:blipFill>
                <a:blip r:embed="rId7"/>
                <a:stretch>
                  <a:fillRect l="-327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\documentclass{article}&#10;\usepackage{amsmath}&#10;\pagestyle{empty}&#10;\begin{document}&#10;&#10;$\begin{aligned} q\left(\mathbf{x}_{t-1} \mid \mathbf{x}_{t}, \mathbf{x}_{0}\right) &amp;=q\left(\mathbf{x}_{t} \mid \mathbf{x}_{t-1}, \mathbf{x}_{0}\right) \frac{q\left(\mathbf{x}_{t-1} \mid \mathbf{x}_{0}\right)}{q\left(\mathbf{x}_{t} \mid \mathbf{x}_{0}\right)} \\ &amp; \propto \exp \left(-\frac{1}{2}\left(\frac{\left(\mathbf{x}_{t}-\sqrt{\alpha_{t}} \mathbf{x}_{t-1}\right)^{2}}{\beta_{t}}+\frac{\left(\mathbf{x}_{t-1}-\sqrt{\bar{\alpha}_{t-1} \mathbf{x}_{0}}\right)^{2}}{1-\bar{\alpha}_{t-1}}-\frac{\left(\mathbf{x}_{t}-\sqrt{\bar{\alpha}_{t}} \mathbf{x}_{0}\right)^{2}}{1-\bar{\alpha}_{t}}\right)\right) \\ &amp;=\exp \left(-\frac{1}{2}\left(\left(\frac{\alpha_{t}}{\beta_{t}}+\frac{1}{1-\bar{\alpha}_{t-1}}\right) \mathbf{x}_{t-1}^{2}-\left(\frac{\alpha_{1}}{\beta_{t}}\right.\right.\right.\left.\left.\left(\frac{2 \sqrt{\alpha_{t}}}{\beta_{t}} x_{t}+\frac{2 \sqrt{\bar{\alpha}_{t}}}{1-\bar{\alpha}_{t}} x_{0}\right) x_{t-1}+C\left(x_{t}, x_{0}\right)\right)\right)\end{aligned}$&#10;&#10;&#10;\end{document}" title="IguanaTex Bitmap Display">
            <a:extLst>
              <a:ext uri="{FF2B5EF4-FFF2-40B4-BE49-F238E27FC236}">
                <a16:creationId xmlns:a16="http://schemas.microsoft.com/office/drawing/2014/main" id="{6BFE1F5E-1758-2BE1-A5F6-DE52FB6570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1104" y="1914862"/>
            <a:ext cx="7965440" cy="156464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7A630AC-138A-22B7-A2EE-46E98BBDC775}"/>
              </a:ext>
            </a:extLst>
          </p:cNvPr>
          <p:cNvSpPr txBox="1"/>
          <p:nvPr/>
        </p:nvSpPr>
        <p:spPr>
          <a:xfrm>
            <a:off x="298383" y="3615303"/>
            <a:ext cx="116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 standard Gaussian density function, the mean and variance can be parameterized as follows::</a:t>
            </a:r>
          </a:p>
        </p:txBody>
      </p:sp>
      <p:pic>
        <p:nvPicPr>
          <p:cNvPr id="20" name="图片 19" descr="\documentclass{article}&#10;\usepackage{amsmath}&#10;\pagestyle{empty}&#10;\begin{document}&#10;&#10;&#10;$\tilde{\beta}_{t}=1 /\left(\frac{\alpha_{t}}{\beta_{t}}+\frac{1}{1-\bar{\alpha}_{t-1}}\right)=\frac{1-\bar{\alpha}_{t-1}}{1-\bar{\alpha}_{t}} \cdot \beta_{t}$&#10;&#10;\end{document}" title="IguanaTex Bitmap Display">
            <a:extLst>
              <a:ext uri="{FF2B5EF4-FFF2-40B4-BE49-F238E27FC236}">
                <a16:creationId xmlns:a16="http://schemas.microsoft.com/office/drawing/2014/main" id="{11B8BFE5-C3A6-C83F-A4DD-E81F0143C2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7396" y="4688542"/>
            <a:ext cx="2827020" cy="355600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$\tilde{\boldsymbol{\mu}}_{t}\left(\mathbf{x}_{t}, \mathbf{x}_{0}\right)=\left(\frac{\sqrt{\alpha_{t}}}{\beta_{t}} \mathbf{x}_{t}+\frac{\sqrt{\bar{\alpha}_{t}}}{1-\bar{\alpha}_{t}} \mathbf{x}_{0}\right) /\left(\frac{\alpha_{t}}{\beta_{t}}+\frac{1}{1-\bar{\alpha}_{t-1}}\right)=\frac{\sqrt{\alpha_{t}}\left(1-\bar{\alpha}_{t-1}\right)}{1-\bar{\alpha}_{t}} \mathbf{x}_{t}+\frac{\sqrt{\bar{\alpha}_{t-1}} \beta_{t}}{1-\bar{\alpha}_{t}} \mathbf{x}_{0}$&#10;&#10;&#10;&#10;\end{document}" title="IguanaTex Bitmap Display">
            <a:extLst>
              <a:ext uri="{FF2B5EF4-FFF2-40B4-BE49-F238E27FC236}">
                <a16:creationId xmlns:a16="http://schemas.microsoft.com/office/drawing/2014/main" id="{681FF93A-6C49-243C-2638-E58A0A8C3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69416" y="4169301"/>
            <a:ext cx="606298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6277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298383" y="2413337"/>
            <a:ext cx="10805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: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simplified, reparametrized</a:t>
            </a:r>
            <a:r>
              <a:rPr lang="zh-CN" alt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bound objective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diffusion models , and show that diffusion models actually are capable of generating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quality samples</a:t>
            </a:r>
            <a:endParaRPr lang="en" altLang="zh-CN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64C391-1A96-B2D3-EC88-CEAFEB50F097}"/>
                  </a:ext>
                </a:extLst>
              </p:cNvPr>
              <p:cNvSpPr/>
              <p:nvPr/>
            </p:nvSpPr>
            <p:spPr>
              <a:xfrm>
                <a:off x="298383" y="3681936"/>
                <a:ext cx="474360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ü"/>
                </a:pPr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ü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variance prediction : set to 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endParaRPr lang="zh-CN" altLang="en-US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64C391-1A96-B2D3-EC88-CEAFEB50F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" y="3681936"/>
                <a:ext cx="4743606" cy="1200329"/>
              </a:xfrm>
              <a:prstGeom prst="rect">
                <a:avLst/>
              </a:prstGeom>
              <a:blipFill>
                <a:blip r:embed="rId5"/>
                <a:stretch>
                  <a:fillRect l="-802" t="-1042" r="-2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 title="IguanaTex Bitmap Display">
            <a:extLst>
              <a:ext uri="{FF2B5EF4-FFF2-40B4-BE49-F238E27FC236}">
                <a16:creationId xmlns:a16="http://schemas.microsoft.com/office/drawing/2014/main" id="{A7CF2B48-D4E0-4F9D-9644-A532D5723F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3376" y="4144940"/>
            <a:ext cx="4549140" cy="274320"/>
          </a:xfrm>
          <a:prstGeom prst="rect">
            <a:avLst/>
          </a:prstGeom>
        </p:spPr>
      </p:pic>
      <p:pic>
        <p:nvPicPr>
          <p:cNvPr id="13" name="图片 12" descr="\documentclass{article}&#10;\usepackage{amsmath}&#10;\pagestyle{empty}&#10;\begin{document}&#10;&#10;&#10;$\boldsymbol{\Sigma}_{\theta}\left(\mathbf{x}_{t}, t\right)=\sigma_{t}^{2} \mathbf{I}$&#10;&#10;\end{document}" title="IguanaTex Bitmap Display">
            <a:extLst>
              <a:ext uri="{FF2B5EF4-FFF2-40B4-BE49-F238E27FC236}">
                <a16:creationId xmlns:a16="http://schemas.microsoft.com/office/drawing/2014/main" id="{774F9733-E70E-B680-8408-2DA6D709FA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65346" y="5256624"/>
            <a:ext cx="1752600" cy="33020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\begin{align*}&#10;&amp; \sigma_{t}^{2}=\beta_{t} \\&#10;&amp; \sigma_{t}^{2}=\tilde{\beta}_{t}=\frac{1-\bar{\alpha}_{t-1}}{1-\bar{\alpha}_{t}} \beta_{t}&#10;\end{align*}&#10;&#10;&#10;\end{document}" title="IguanaTex Bitmap Display">
            <a:extLst>
              <a:ext uri="{FF2B5EF4-FFF2-40B4-BE49-F238E27FC236}">
                <a16:creationId xmlns:a16="http://schemas.microsoft.com/office/drawing/2014/main" id="{033F078F-F5CE-4A71-21FF-678AE4501A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24841" y="4974575"/>
            <a:ext cx="2438400" cy="1016000"/>
          </a:xfrm>
          <a:prstGeom prst="rect">
            <a:avLst/>
          </a:prstGeom>
        </p:spPr>
      </p:pic>
      <p:sp>
        <p:nvSpPr>
          <p:cNvPr id="20" name="左大括号 19">
            <a:extLst>
              <a:ext uri="{FF2B5EF4-FFF2-40B4-BE49-F238E27FC236}">
                <a16:creationId xmlns:a16="http://schemas.microsoft.com/office/drawing/2014/main" id="{04C97FA8-22C7-B04D-49A0-0BB79AAAD945}"/>
              </a:ext>
            </a:extLst>
          </p:cNvPr>
          <p:cNvSpPr/>
          <p:nvPr/>
        </p:nvSpPr>
        <p:spPr>
          <a:xfrm>
            <a:off x="3105596" y="5054959"/>
            <a:ext cx="331595" cy="733529"/>
          </a:xfrm>
          <a:prstGeom prst="leftBrace">
            <a:avLst>
              <a:gd name="adj1" fmla="val 3863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2565DD-BF86-8714-07EE-3EC470B6F98A}"/>
              </a:ext>
            </a:extLst>
          </p:cNvPr>
          <p:cNvSpPr/>
          <p:nvPr/>
        </p:nvSpPr>
        <p:spPr>
          <a:xfrm>
            <a:off x="5848957" y="5586824"/>
            <a:ext cx="4139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bounds on reverse process entrop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990F30C-C156-5106-189D-7095126A869F}"/>
              </a:ext>
            </a:extLst>
          </p:cNvPr>
          <p:cNvSpPr/>
          <p:nvPr/>
        </p:nvSpPr>
        <p:spPr>
          <a:xfrm>
            <a:off x="5848957" y="5046718"/>
            <a:ext cx="4139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bounds on reverse process entrop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020F22B-F63E-E55B-1798-CBC9B6139C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7599" y="954645"/>
            <a:ext cx="8822716" cy="10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6277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64C391-1A96-B2D3-EC88-CEAFEB50F097}"/>
                  </a:ext>
                </a:extLst>
              </p:cNvPr>
              <p:cNvSpPr/>
              <p:nvPr/>
            </p:nvSpPr>
            <p:spPr>
              <a:xfrm>
                <a:off x="298382" y="696373"/>
                <a:ext cx="11636943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ü"/>
                </a:pPr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ü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variance prediction 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to 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itchFamily="2" charset="2"/>
                  <a:buChar char="ü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mean prediction 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predict </a:t>
                </a:r>
              </a:p>
              <a:p>
                <a:pPr marL="1200150" lvl="2" indent="-285750">
                  <a:buFont typeface="Wingdings" pitchFamily="2" charset="2"/>
                  <a:buChar char="ü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directly parameterize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paper 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reparametrizes the Gaussian noise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make it predict  from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time step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1200150" lvl="2" indent="-285750">
                  <a:buFont typeface="Wingdings" pitchFamily="2" charset="2"/>
                  <a:buChar char="ü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itchFamily="2" charset="2"/>
                  <a:buChar char="ü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itchFamily="2" charset="2"/>
                  <a:buChar char="ü"/>
                </a:pPr>
                <a:endPara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itchFamily="2" charset="2"/>
                  <a:buChar char="ü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itchFamily="2" charset="2"/>
                  <a:buChar char="ü"/>
                </a:pP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loss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parameterized as : </a:t>
                </a:r>
                <a:endParaRPr lang="zh-CN" alt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64C391-1A96-B2D3-EC88-CEAFEB50F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2" y="696373"/>
                <a:ext cx="11636943" cy="3693319"/>
              </a:xfrm>
              <a:prstGeom prst="rect">
                <a:avLst/>
              </a:prstGeom>
              <a:blipFill>
                <a:blip r:embed="rId7"/>
                <a:stretch>
                  <a:fillRect l="-327" t="-685" b="-1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 title="IguanaTex Bitmap Display">
            <a:extLst>
              <a:ext uri="{FF2B5EF4-FFF2-40B4-BE49-F238E27FC236}">
                <a16:creationId xmlns:a16="http://schemas.microsoft.com/office/drawing/2014/main" id="{A7CF2B48-D4E0-4F9D-9644-A532D5723F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3963" y="1175806"/>
            <a:ext cx="4549140" cy="274320"/>
          </a:xfrm>
          <a:prstGeom prst="rect">
            <a:avLst/>
          </a:prstGeom>
        </p:spPr>
      </p:pic>
      <p:pic>
        <p:nvPicPr>
          <p:cNvPr id="11" name="图片 10" descr="\documentclass{article}&#10;\usepackage{amsmath}&#10;\pagestyle{empty}&#10;\begin{document}&#10;&#10;&#10;$\tilde{\boldsymbol{\mu}}_{t}=\frac{1}{\sqrt{\alpha_{t}}}\left(\mathbf{x}_{t}-\frac{\beta_{t}}{\sqrt{1-\bar{\alpha}_{t}}} \mathbf{z}_{t}\right)$&#10;&#10;\end{document}" title="IguanaTex Bitmap Display">
            <a:extLst>
              <a:ext uri="{FF2B5EF4-FFF2-40B4-BE49-F238E27FC236}">
                <a16:creationId xmlns:a16="http://schemas.microsoft.com/office/drawing/2014/main" id="{C1E88E45-EEB1-B782-1B65-483D35F2E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63588" y="1799209"/>
            <a:ext cx="2009140" cy="3556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pagestyle{empty}&#10;\begin{document}&#10;&#10;$$&#10;\mu_{\theta}\left(\mathbf{x}_{t}, t\right)=\frac{1}{\sqrt{\alpha_{t}}}\left(\mathbf{x}_{t}-\frac{\beta_{t}}{\sqrt{1-\bar{\alpha}_{t}}} \mathbf{z}_{\theta}\left(\mathbf{x}_{t}, t\right)\right)&#10;$$&#10;Thus $\mathbf{x}_{t-1}=\mathcal{N}\left(\mathbf{x}_{t-1} ; \frac{1}{\sqrt{\alpha_{t}}}\left(\mathbf{x}_{t}-\frac{\beta_{t}}{\sqrt{1-\bar{\alpha}_{t}}} \mathbf{z}_{\theta}\left(\mathbf{x}_{t}, t\right)\right), \mathbf{\Sigma}_{\theta}\left(\mathbf{x}_{t}, t\right)\right)$&#10;&#10;&#10;\end{document}" title="IguanaTex Bitmap Display">
            <a:extLst>
              <a:ext uri="{FF2B5EF4-FFF2-40B4-BE49-F238E27FC236}">
                <a16:creationId xmlns:a16="http://schemas.microsoft.com/office/drawing/2014/main" id="{4BD1311C-1DD6-0192-0FC0-17EC29AB35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93973" y="2924255"/>
            <a:ext cx="5445760" cy="1036320"/>
          </a:xfrm>
          <a:prstGeom prst="rect">
            <a:avLst/>
          </a:prstGeom>
        </p:spPr>
      </p:pic>
      <p:pic>
        <p:nvPicPr>
          <p:cNvPr id="40" name="图片 39" descr="\documentclass{article}&#10;\usepackage{amsmath}&#10;\pagestyle{empty}&#10;\begin{document}&#10;&#10;$$&#10;\begin{aligned}&#10;&amp;L_{t}=E_{\mathbf{x}_{0, \mathbf{z}}}\left[\frac{1}{2\left\|\boldsymbol{\Sigma}_{\theta}\left(\mathbf{x}_{t}, t\right)\right\|_{2}^{2}}\left\| \tilde{\mu}_t (x_t, x_0) - \mu_{\theta}\left(\mathbf{x}_{t}, t\right)\right\|^{2}\right]\\&#10;&amp;=E_{\mathbf{x}_{0, \mathbf{z}}}\left[\frac{1}{2\left\|\mathbf{\Sigma}_{\theta}\right\|_{2}^{2}}\left\|\frac{1}{\sqrt{\alpha_{i}}}\left(\mathbf{x}_{t}-\frac{\beta_t}{\sqrt{1- \bar{\alpha}_t}}\right)z_t  \frac{1}{\sqrt{\alpha_{t}}}\left(\mathbf{x}_{t}-\frac{\beta_{t}}{\sqrt{1-\bar{\alpha}_{t}}} \mathbf{z}_{\theta}\left(\mathbf{x}_{t}, t\right)\right)\right\|^{2}\right]\\&#10;&amp;=E_{\mathbf{x}_{0, \mathbf{z}}}\left[\frac{\beta_{t}^{2}}{2 \alpha_{t}\left(1-\bar{\alpha}_{t}\right)\left\|\mathbf{\Sigma}_{\theta}\right\|_{2}^{2}}\left\|\mathbf{z}_{t}-\mathbf{z}_{\theta}\left(\mathbf{x}_{t}, t\right)\right\|^{2}\right]\\&#10;&amp;=E_{\mathbf{x}_{0, \mathbf{z}}}\left[\frac{\beta_{t}^{2}}{2 \alpha_{t}\left(1-\bar{\alpha}_{t}\right)\left\|\mathbf{\Sigma}_{\theta}\right\|_{2}^{2}}\left\|\mathbf{z}_{t}-\mathbf{z}_{\theta}\left(\sqrt{\bar{\alpha}_{t}} \mathbf{x}_{0}+\sqrt{1-\bar{\alpha}_{t}} \mathbf{z}_{t}, t\right)\right\|^{2}\right]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D8B04ECD-F3A3-19A6-099B-E83D40F2AA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6675" y="4389692"/>
            <a:ext cx="6045200" cy="238252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9FC40C9D-53BD-5149-61B9-AC337D382099}"/>
              </a:ext>
            </a:extLst>
          </p:cNvPr>
          <p:cNvSpPr/>
          <p:nvPr/>
        </p:nvSpPr>
        <p:spPr>
          <a:xfrm>
            <a:off x="7073637" y="5337827"/>
            <a:ext cx="4870072" cy="59520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 descr="\documentclass{article}&#10;\usepackage{amsmath}&#10;\pagestyle{empty}&#10;\begin{document}&#10;&#10;$$&#10;L_{t}^{\text {simple }}=E_{\mathbf{x}_{0, \mathbf{z}_{t}}}\left[\left\|\mathbf{z}_{t}-\mathbf{z}_{\theta}\left(\sqrt{\bar{\alpha}_{t}} \mathbf{x}_{0}+\sqrt{1-\bar{\alpha}_{t}} \mathbf{z}_{t}, t\right)\right\|^{2}\right]&#10;$$&#10;&#10;&#10;\end{document}" title="IguanaTex Bitmap Display">
            <a:extLst>
              <a:ext uri="{FF2B5EF4-FFF2-40B4-BE49-F238E27FC236}">
                <a16:creationId xmlns:a16="http://schemas.microsoft.com/office/drawing/2014/main" id="{749D69B8-EAD8-A76C-E078-DB639AA6E1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61713" y="5434704"/>
            <a:ext cx="4693920" cy="406400"/>
          </a:xfrm>
          <a:prstGeom prst="rect">
            <a:avLst/>
          </a:prstGeom>
        </p:spPr>
      </p:pic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E86A99A-4A67-EC55-770D-1CB52204B4D7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263103" y="5635428"/>
            <a:ext cx="1810534" cy="875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0EEC254-FEBA-95B4-1827-62F4752F7F19}"/>
              </a:ext>
            </a:extLst>
          </p:cNvPr>
          <p:cNvSpPr/>
          <p:nvPr/>
        </p:nvSpPr>
        <p:spPr>
          <a:xfrm>
            <a:off x="6963624" y="5005249"/>
            <a:ext cx="3905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objective that ignores the weighting term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17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6277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3">
            <a:extLst>
              <a:ext uri="{FF2B5EF4-FFF2-40B4-BE49-F238E27FC236}">
                <a16:creationId xmlns:a16="http://schemas.microsoft.com/office/drawing/2014/main" id="{7E460D81-0877-012D-2B0C-8BBE4E54F553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DD13E75-A817-E10F-472A-E877B34A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3" y="971968"/>
            <a:ext cx="4747124" cy="22937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E29963-F787-7975-091C-E4DECF42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3" y="3529861"/>
            <a:ext cx="4729799" cy="2293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C33872-72D3-A92C-0E65-E3BC30F1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1509"/>
            <a:ext cx="5201008" cy="4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67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Beat GANs on Image Synthesis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298383" y="1701383"/>
            <a:ext cx="10805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gap between diffusion models and GANs) &amp; Contribution :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scheme for </a:t>
            </a:r>
            <a:r>
              <a:rPr lang="en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trading off diversity for fidelity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812142-D5CA-0B64-A9AA-B951F9B09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051" y="852412"/>
            <a:ext cx="5477709" cy="8489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D6FDB4-55FE-D13F-E533-A7CEA11DE360}"/>
                  </a:ext>
                </a:extLst>
              </p:cNvPr>
              <p:cNvSpPr txBox="1"/>
              <p:nvPr/>
            </p:nvSpPr>
            <p:spPr>
              <a:xfrm>
                <a:off x="298382" y="2717046"/>
                <a:ext cx="10805046" cy="412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zh-CN" alt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 Guidance</a:t>
                </a: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unconditional reverse noising process                    , class label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classifier              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sample conditioned on label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using a Taylor expansion: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normalizing constant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D6FDB4-55FE-D13F-E533-A7CEA11D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2" y="2717046"/>
                <a:ext cx="10805046" cy="4120743"/>
              </a:xfrm>
              <a:prstGeom prst="rect">
                <a:avLst/>
              </a:prstGeom>
              <a:blipFill>
                <a:blip r:embed="rId8"/>
                <a:stretch>
                  <a:fillRect l="-469" t="-923"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\documentclass{article}&#10;\usepackage{amsmath}&#10;\pagestyle{empty}&#10;\begin{document}&#10;&#10;&#10;$$&#10;p_{\theta}\left(x_{t} \mid x_{t+1}\right)&#10;$$&#10;&#10;\end{document}" title="IguanaTex Bitmap Display">
            <a:extLst>
              <a:ext uri="{FF2B5EF4-FFF2-40B4-BE49-F238E27FC236}">
                <a16:creationId xmlns:a16="http://schemas.microsoft.com/office/drawing/2014/main" id="{93C416C3-FAC7-5ACC-6944-DC70DF79D7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11737" y="3110755"/>
            <a:ext cx="1158240" cy="243840"/>
          </a:xfrm>
          <a:prstGeom prst="rect">
            <a:avLst/>
          </a:prstGeom>
        </p:spPr>
      </p:pic>
      <p:pic>
        <p:nvPicPr>
          <p:cNvPr id="14" name="图片 13" descr="\documentclass{article}&#10;\usepackage{amsmath}&#10;\pagestyle{empty}&#10;\begin{document}&#10;&#10;&#10;$$&#10;p_{\phi}\left(y \mid x_{t}\right)&#10;$$&#10;&#10;\end{document}" title="IguanaTex Bitmap Display">
            <a:extLst>
              <a:ext uri="{FF2B5EF4-FFF2-40B4-BE49-F238E27FC236}">
                <a16:creationId xmlns:a16="http://schemas.microsoft.com/office/drawing/2014/main" id="{47FDDB32-349A-3E17-70BC-93A31706A8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820220" y="3122793"/>
            <a:ext cx="894080" cy="243840"/>
          </a:xfrm>
          <a:prstGeom prst="rect">
            <a:avLst/>
          </a:prstGeom>
        </p:spPr>
      </p:pic>
      <p:pic>
        <p:nvPicPr>
          <p:cNvPr id="17" name="图片 16" descr="\documentclass{article}&#10;\usepackage{amsmath}&#10;\pagestyle{empty}&#10;\begin{document}&#10;&#10;&#10;$$&#10;p_{\theta, \phi}\left(x_{t} \mid x_{t+1}, y\right)=Z p_{\theta}\left(x_{t} \mid x_{t+1}\right) p_{\phi}\left(y \mid x_{t}\right)&#10;$$&#10;&#10;\end{document}" title="IguanaTex Bitmap Display">
            <a:extLst>
              <a:ext uri="{FF2B5EF4-FFF2-40B4-BE49-F238E27FC236}">
                <a16:creationId xmlns:a16="http://schemas.microsoft.com/office/drawing/2014/main" id="{AEC0CB5D-B318-A83D-6FA8-382ED3C826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709657" y="3799846"/>
            <a:ext cx="3962400" cy="243840"/>
          </a:xfrm>
          <a:prstGeom prst="rect">
            <a:avLst/>
          </a:prstGeom>
        </p:spPr>
      </p:pic>
      <p:pic>
        <p:nvPicPr>
          <p:cNvPr id="31" name="图片 30" descr="\documentclass{article}&#10;\usepackage{amsmath}&#10;\pagestyle{empty}&#10;\begin{document}&#10;&#10;&#10;$$&#10;\begin{aligned}&#10;p_{\theta}\left(x_{t} \mid x_{t+1}\right) &amp;=\mathcal{N}(\mu, \Sigma) \\&#10;\log p_{\theta}\left(x_{t} \mid x_{t+1}\right) &amp;=-\frac{1}{2}\left(x_{t}-\mu\right)^{T} \Sigma^{-1}\left(x_{t}-\mu\right)+C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F1CFF8AC-373B-5E78-6959-0FF4B5B219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55657" y="4348262"/>
            <a:ext cx="4470400" cy="751840"/>
          </a:xfrm>
          <a:prstGeom prst="rect">
            <a:avLst/>
          </a:prstGeom>
        </p:spPr>
      </p:pic>
      <p:pic>
        <p:nvPicPr>
          <p:cNvPr id="32" name="图片 31" descr="\documentclass{article}&#10;\usepackage{amsmath}&#10;\pagestyle{empty}&#10;\begin{document}&#10;&#10;$$&#10;\begin{aligned}&#10;\log p_{\phi}\left(y \mid x_{t}\right) &amp;\left.\approx \log p_{\phi}\left(y \mid x_{t}\right)\right|_{x_{t}=\mu}+\left.\left(x_{t}-\mu\right) \nabla_{x_{t}} \log p_{\phi}\left(y \mid x_{t}\right)\right|_{x_{t}=\mu} \\&#10;&amp;=\left(x_{t}-\mu\right) g+C_{1}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87297743-6CD7-A93D-D27F-DC8C27EBA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63177" y="5757294"/>
            <a:ext cx="6055360" cy="5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67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Beat GANs on Image Synthesis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\documentclass{article}&#10;\usepackage{amsmath}&#10;\pagestyle{empty}&#10;\begin{document}&#10;&#10;&#10;$$&#10;\begin{aligned}&#10;p_{\theta}\left(x_{t} \mid x_{t+1}\right) &amp;=\mathcal{N}(\mu, \Sigma) \\&#10;\log p_{\theta}\left(x_{t} \mid x_{t+1}\right) &amp;=-\frac{1}{2}\left(x_{t}-\mu\right)^{T} \Sigma^{-1}\left(x_{t}-\mu\right)+C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75B35E38-88B0-2845-4E00-84FB107DA1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32125" y="1883515"/>
            <a:ext cx="4470400" cy="751840"/>
          </a:xfrm>
          <a:prstGeom prst="rect">
            <a:avLst/>
          </a:prstGeom>
        </p:spPr>
      </p:pic>
      <p:pic>
        <p:nvPicPr>
          <p:cNvPr id="26" name="图片 25" descr="\documentclass{article}&#10;\usepackage{amsmath}&#10;\pagestyle{empty}&#10;\begin{document}&#10;&#10;$$&#10;\begin{aligned}&#10;\log p_{\phi}\left(y \mid x_{t}\right) &amp;\left.\approx \log p_{\phi}\left(y \mid x_{t}\right)\right|_{x_{t}=\mu}+\left.\left(x_{t}-\mu\right) \nabla_{x_{t}} \log p_{\phi}\left(y \mid x_{t}\right)\right|_{x_{t}=\mu} \\&#10;&amp;=\left(x_{t}-\mu\right) g+C_{1}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A739BC27-6F41-7C19-6759-6BCBC8007E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39645" y="3017777"/>
            <a:ext cx="6055360" cy="589280"/>
          </a:xfrm>
          <a:prstGeom prst="rect">
            <a:avLst/>
          </a:prstGeom>
        </p:spPr>
      </p:pic>
      <p:pic>
        <p:nvPicPr>
          <p:cNvPr id="28" name="图片 27" descr="\documentclass{article}&#10;\usepackage{amsmath}&#10;\pagestyle{empty}&#10;\begin{document}&#10;&#10;&#10;$$&#10;\begin{aligned}&#10;\log \left(p_{\theta}\left(x_{t} \mid x_{t+1}\right) p_{\phi}\left(y \mid x_{t}\right)\right) &amp; \approx-\frac{1}{2}\left(x_{t}-\mu\right)^{T} \Sigma^{-1}\left(x_{t}-\mu\right)+\left(x_{t}-\mu\right) g+C_{2} \\&#10;&amp;=-\frac{1}{2}\left(x_{t}-\mu-\Sigma g\right)^{T} \Sigma^{-1}\left(x_{t}-\mu-\Sigma g\right)+\frac{1}{2} g^{T} \Sigma g+C_{2} \\&#10;&amp;=-\frac{1}{2}\left(x_{t}-\mu-\Sigma g\right)^{T} \Sigma^{-1}\left(x_{t}-\mu-\Sigma g\right)+C_{3} \\&#10;&amp;=\log p(z)+C_{4}, z \sim \mathcal{N}(\mu+\Sigma g, \Sigma)&#10;\end{aligned}&#10;$$&#10;&#10;\end{document}" title="IguanaTex Bitmap Display">
            <a:extLst>
              <a:ext uri="{FF2B5EF4-FFF2-40B4-BE49-F238E27FC236}">
                <a16:creationId xmlns:a16="http://schemas.microsoft.com/office/drawing/2014/main" id="{C8E08C20-373C-9C95-DE50-6756156352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37565" y="4364711"/>
            <a:ext cx="7457440" cy="1727200"/>
          </a:xfrm>
          <a:prstGeom prst="rect">
            <a:avLst/>
          </a:prstGeom>
        </p:spPr>
      </p:pic>
      <p:pic>
        <p:nvPicPr>
          <p:cNvPr id="30" name="图片 29" descr="\documentclass{article}&#10;\usepackage{amsmath}&#10;\pagestyle{empty}&#10;\begin{document}&#10;&#10;$$&#10;g=\left.\nabla_{x_{t}} \log p_{\phi}\left(y \mid x_{t}\right)\right|_{x_{t}=\mu}&#10;$$&#10;&#10;&#10;\end{document}" title="IguanaTex Bitmap Display">
            <a:extLst>
              <a:ext uri="{FF2B5EF4-FFF2-40B4-BE49-F238E27FC236}">
                <a16:creationId xmlns:a16="http://schemas.microsoft.com/office/drawing/2014/main" id="{6F44FCF0-0EB6-87B6-6EB8-18041B40D0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16540" y="3948668"/>
            <a:ext cx="2397760" cy="284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3A56A5-ACE8-82DF-0910-13B0B5D09B26}"/>
                  </a:ext>
                </a:extLst>
              </p:cNvPr>
              <p:cNvSpPr txBox="1"/>
              <p:nvPr/>
            </p:nvSpPr>
            <p:spPr>
              <a:xfrm>
                <a:off x="298382" y="766089"/>
                <a:ext cx="11636943" cy="3505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zh-CN" alt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Classifier Guidance</a:t>
                </a: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unconditional reverse noising process                    , class label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classifier               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sample conditioned on label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using a Taylor expansion: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conditional transition operator can be approximated by a Gaussian similar to the unconditional transition operator, but with its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shifted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3A56A5-ACE8-82DF-0910-13B0B5D0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2" y="766089"/>
                <a:ext cx="11636943" cy="3505190"/>
              </a:xfrm>
              <a:prstGeom prst="rect">
                <a:avLst/>
              </a:prstGeom>
              <a:blipFill>
                <a:blip r:embed="rId13"/>
                <a:stretch>
                  <a:fillRect l="-436" t="-1083" b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\documentclass{article}&#10;\usepackage{amsmath}&#10;\pagestyle{empty}&#10;\begin{document}&#10;&#10;&#10;$$&#10;p_{\theta}\left(x_{t} \mid x_{t+1}\right)&#10;$$&#10;&#10;\end{document}" title="IguanaTex Bitmap Display">
            <a:extLst>
              <a:ext uri="{FF2B5EF4-FFF2-40B4-BE49-F238E27FC236}">
                <a16:creationId xmlns:a16="http://schemas.microsoft.com/office/drawing/2014/main" id="{19D2DBD1-C464-5682-1432-CB3B9AB14E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061495" y="1170749"/>
            <a:ext cx="1158240" cy="243840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&#10;$$&#10;p_{\phi}\left(y \mid x_{t}\right)&#10;$$&#10;&#10;\end{document}" title="IguanaTex Bitmap Display">
            <a:extLst>
              <a:ext uri="{FF2B5EF4-FFF2-40B4-BE49-F238E27FC236}">
                <a16:creationId xmlns:a16="http://schemas.microsoft.com/office/drawing/2014/main" id="{28FE5633-A84D-3991-B6B7-047F94EEA3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820220" y="1170749"/>
            <a:ext cx="894080" cy="243840"/>
          </a:xfrm>
          <a:prstGeom prst="rect">
            <a:avLst/>
          </a:prstGeom>
        </p:spPr>
      </p:pic>
      <p:pic>
        <p:nvPicPr>
          <p:cNvPr id="20" name="图片 19" descr="\documentclass{article}&#10;\usepackage{amsmath}&#10;\pagestyle{empty}&#10;\begin{document}&#10;&#10;&#10;$$&#10;p_{\theta, \phi}\left(x_{t} \mid x_{t+1}, y\right)=Z p_{\theta}\left(x_{t} \mid x_{t+1}\right) p_{\phi}\left(y \mid x_{t}\right)&#10;$$&#10;&#10;\end{document}" title="IguanaTex Bitmap Display">
            <a:extLst>
              <a:ext uri="{FF2B5EF4-FFF2-40B4-BE49-F238E27FC236}">
                <a16:creationId xmlns:a16="http://schemas.microsoft.com/office/drawing/2014/main" id="{6B4D5270-6F30-2BFA-49B8-0A3E39EDFD8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804229" y="1472860"/>
            <a:ext cx="3962400" cy="24384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0740CF8-1570-5941-E743-67363F918256}"/>
              </a:ext>
            </a:extLst>
          </p:cNvPr>
          <p:cNvSpPr/>
          <p:nvPr/>
        </p:nvSpPr>
        <p:spPr>
          <a:xfrm>
            <a:off x="4397188" y="5810358"/>
            <a:ext cx="3179269" cy="374985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23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67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Beat GANs on Image Synthesis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3A56A5-ACE8-82DF-0910-13B0B5D09B26}"/>
                  </a:ext>
                </a:extLst>
              </p:cNvPr>
              <p:cNvSpPr txBox="1"/>
              <p:nvPr/>
            </p:nvSpPr>
            <p:spPr>
              <a:xfrm>
                <a:off x="298382" y="766089"/>
                <a:ext cx="1163694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Class-conditional Sampling : </a:t>
                </a: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endPara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scale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r>
                  <a:rPr lang="en-US" altLang="zh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trade off between fidelity and diversity </a:t>
                </a:r>
                <a:endParaRPr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3A56A5-ACE8-82DF-0910-13B0B5D0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2" y="766089"/>
                <a:ext cx="11636943" cy="3170099"/>
              </a:xfrm>
              <a:prstGeom prst="rect">
                <a:avLst/>
              </a:prstGeom>
              <a:blipFill>
                <a:blip r:embed="rId3"/>
                <a:stretch>
                  <a:fillRect l="-436" t="-1195" b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A552F95C-15E1-DB90-5109-9FD2E3194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58" y="1286774"/>
            <a:ext cx="7667484" cy="212872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632A1B9-F44C-BCEB-EA1C-1C8D8D0083A9}"/>
              </a:ext>
            </a:extLst>
          </p:cNvPr>
          <p:cNvSpPr/>
          <p:nvPr/>
        </p:nvSpPr>
        <p:spPr>
          <a:xfrm>
            <a:off x="3663659" y="1539809"/>
            <a:ext cx="1310276" cy="278943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14B6B6-6BA5-873A-7D96-D23BDAE8E95B}"/>
              </a:ext>
            </a:extLst>
          </p:cNvPr>
          <p:cNvSpPr/>
          <p:nvPr/>
        </p:nvSpPr>
        <p:spPr>
          <a:xfrm>
            <a:off x="4561952" y="2572378"/>
            <a:ext cx="2250829" cy="452175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\documentclass{article}&#10;\usepackage{amsmath}&#10;\pagestyle{empty}&#10;\begin{document}&#10;&#10;&#10;$$&#10;s \cdot \nabla_{x} \log p(y \mid x)=\nabla_{x} \log \frac{1}{Z} p(y \mid x)^{s}&#10;$$&#10;&#10;\end{document}" title="IguanaTex Bitmap Display">
            <a:extLst>
              <a:ext uri="{FF2B5EF4-FFF2-40B4-BE49-F238E27FC236}">
                <a16:creationId xmlns:a16="http://schemas.microsoft.com/office/drawing/2014/main" id="{B8E62743-DB8E-8DED-FC0A-60A2CEE1BD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1201" y="4064002"/>
            <a:ext cx="3312160" cy="447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BD2E2A-7822-9416-547E-13C208B727EB}"/>
                  </a:ext>
                </a:extLst>
              </p:cNvPr>
              <p:cNvSpPr txBox="1"/>
              <p:nvPr/>
            </p:nvSpPr>
            <p:spPr>
              <a:xfrm>
                <a:off x="4132125" y="4102856"/>
                <a:ext cx="4310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𝑠h𝑎𝑟𝑝𝑒𝑟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𝑡h𝑎𝑛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BD2E2A-7822-9416-547E-13C208B7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25" y="4102856"/>
                <a:ext cx="4310742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E594F7F-5484-CB08-49FA-622D4E09DF8A}"/>
              </a:ext>
            </a:extLst>
          </p:cNvPr>
          <p:cNvSpPr/>
          <p:nvPr/>
        </p:nvSpPr>
        <p:spPr>
          <a:xfrm>
            <a:off x="675434" y="4689814"/>
            <a:ext cx="11224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larger gradient scale focuses more on the modes of the classifier, which is potentially desirable for producing 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fidelity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(but </a:t>
            </a:r>
            <a:r>
              <a:rPr lang="zh-CN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diverse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samples.</a:t>
            </a:r>
          </a:p>
        </p:txBody>
      </p:sp>
    </p:spTree>
    <p:extLst>
      <p:ext uri="{BB962C8B-B14F-4D97-AF65-F5344CB8AC3E}">
        <p14:creationId xmlns:p14="http://schemas.microsoft.com/office/powerpoint/2010/main" val="374002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67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Beat GANs on Image Synthesis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63A56A5-ACE8-82DF-0910-13B0B5D09B26}"/>
              </a:ext>
            </a:extLst>
          </p:cNvPr>
          <p:cNvSpPr txBox="1"/>
          <p:nvPr/>
        </p:nvSpPr>
        <p:spPr>
          <a:xfrm>
            <a:off x="298382" y="766089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off between fidelity and diversity </a:t>
            </a:r>
            <a:endParaRPr lang="en-US" altLang="zh-CN" sz="20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73472-256E-45F7-2F5E-9CE3917C9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65" y="1166199"/>
            <a:ext cx="7349061" cy="2755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29BFF8-B2EE-1D80-F536-83D7E51E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06" y="3921285"/>
            <a:ext cx="9388294" cy="2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2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D95CCD-A5BF-91C0-9820-B137C9E36E6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073" y="1288133"/>
            <a:ext cx="5245829" cy="31990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EF76B1-F9EE-F7D0-3F86-5DDB05C40C70}"/>
              </a:ext>
            </a:extLst>
          </p:cNvPr>
          <p:cNvSpPr/>
          <p:nvPr/>
        </p:nvSpPr>
        <p:spPr>
          <a:xfrm>
            <a:off x="583932" y="4630075"/>
            <a:ext cx="4764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i="1" dirty="0">
                <a:solidFill>
                  <a:srgbClr val="111111"/>
                </a:solidFill>
                <a:latin typeface="-apple-system"/>
              </a:rPr>
              <a:t>Short timeline of image generation and text-to-image solutions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1758B6-C93D-173D-AF38-C10D0DD7185A}"/>
              </a:ext>
            </a:extLst>
          </p:cNvPr>
          <p:cNvSpPr/>
          <p:nvPr/>
        </p:nvSpPr>
        <p:spPr>
          <a:xfrm>
            <a:off x="7622959" y="5720238"/>
            <a:ext cx="2690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i="1" dirty="0">
                <a:solidFill>
                  <a:srgbClr val="111111"/>
                </a:solidFill>
                <a:latin typeface="-apple-system"/>
              </a:rPr>
              <a:t>Amazing results on various tasks ! 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2609E0-A40D-9D5E-5912-03E87AB9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100" y="2003249"/>
            <a:ext cx="4834585" cy="1905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70A1CD-29E6-BC73-77D6-80289809F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100" y="291750"/>
            <a:ext cx="4834585" cy="1711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F82FD9-7FBB-3078-E7BD-00E92896E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100" y="3909095"/>
            <a:ext cx="4834585" cy="18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710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F14964C-5DA4-3DAC-77EC-ED9F4B7F89DC}"/>
              </a:ext>
            </a:extLst>
          </p:cNvPr>
          <p:cNvSpPr txBox="1"/>
          <p:nvPr/>
        </p:nvSpPr>
        <p:spPr>
          <a:xfrm>
            <a:off x="298382" y="848588"/>
            <a:ext cx="116369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Jonathan Ho, Ajay Jain, Pieter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Abbeel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2020.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Implicit Models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Jiaming Song,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Chenlin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Meng, Stefano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2021.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Denoising Diffusion Probabilistic Models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Nichol, Prafulla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Dhariwal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2021.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Beat GANs on Image Synthesis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Prafulla Dhariwal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 Nichol ,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 2021.</a:t>
            </a:r>
          </a:p>
          <a:p>
            <a:pPr marL="342900" indent="-342900">
              <a:buAutoNum type="arabicPeriod"/>
            </a:pP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Super-Resolution via Iterative Refinement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Chitwan </a:t>
            </a:r>
            <a:r>
              <a:rPr kumimoji="1"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Saharia</a:t>
            </a:r>
            <a:r>
              <a:rPr kumimoji="1"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Jonathan Ho, William Chan, Tim </a:t>
            </a:r>
            <a:r>
              <a:rPr kumimoji="1"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Salimans</a:t>
            </a:r>
            <a:r>
              <a:rPr kumimoji="1"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David J. Fleet, Mohammad </a:t>
            </a:r>
            <a:r>
              <a:rPr kumimoji="1"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Norouzi</a:t>
            </a:r>
            <a:endParaRPr kumimoji="1" lang="en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Gotta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 Fast When Generating Data with Score-Based Models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Alexia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Jolicoeur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-Martineau,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Rémi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Piché-Taillefer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Tal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Kachman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Ioannis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Mitliagkas</a:t>
            </a:r>
            <a:endParaRPr lang="en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Cascaded Diffusion Models for High Fidelity Image Generation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Jonathan Ho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Chitwan Saharia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William Chan, David J. Fleet, Mohammad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Norouzi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Salimans</a:t>
            </a:r>
            <a:endParaRPr lang="en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Efficiently Sample from Diffusion Probabilistic Models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 Watson, Jonathan Ho, Mohammad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Norouzi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William Chan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Score-based Generative Modeling in Latent Space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Arash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Vahdat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Karsten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Kreis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Jan Kautz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D2C: Diffusion-Denoising Models for Few-shot Conditional Generation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Abhishek Sinha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Jiaming Song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Chenlin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Meng, Stefano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endParaRPr lang="en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Diffusion Models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Diederik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Kingma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 Salimans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Ben Poole, Jonathan Ho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Denoising Diffusion Models in Discrete State-Spaces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 Austin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Daniel D. Johnson</a:t>
            </a:r>
            <a:r>
              <a:rPr lang="en" altLang="zh-CN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Jonathan Ho, Daniel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Tarlow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Rianne van den Berg</a:t>
            </a:r>
          </a:p>
          <a:p>
            <a:pPr marL="342900" indent="-342900">
              <a:buAutoNum type="arabicPeriod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ILVR: Conditioning Method for Denoising Diffusion Probabilistic Models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Jooyoung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Sungwon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Yonghyun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Youngjune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Gwon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Sungroh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Yoon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 (Oral).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7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981B6C4-06C8-3DE0-7B3B-ADF2ADB6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3" y="2953474"/>
            <a:ext cx="2171700" cy="1625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69CA07-F304-B409-47C3-A80294E6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397" y="2953474"/>
            <a:ext cx="2171700" cy="162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6AB370-D4A4-9D42-A8C1-9432CAC3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411" y="2953474"/>
            <a:ext cx="2171700" cy="1625600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BE6D858-6666-820A-0392-272688654D4B}"/>
              </a:ext>
            </a:extLst>
          </p:cNvPr>
          <p:cNvCxnSpPr/>
          <p:nvPr/>
        </p:nvCxnSpPr>
        <p:spPr>
          <a:xfrm>
            <a:off x="2571131" y="3521648"/>
            <a:ext cx="106522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6B6428F-17AA-6C26-B5DD-3B4162A3D118}"/>
              </a:ext>
            </a:extLst>
          </p:cNvPr>
          <p:cNvCxnSpPr/>
          <p:nvPr/>
        </p:nvCxnSpPr>
        <p:spPr>
          <a:xfrm>
            <a:off x="5944251" y="3521648"/>
            <a:ext cx="106522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023274F-52EF-B306-39F1-7FE6641D105F}"/>
              </a:ext>
            </a:extLst>
          </p:cNvPr>
          <p:cNvCxnSpPr>
            <a:cxnSpLocks/>
          </p:cNvCxnSpPr>
          <p:nvPr/>
        </p:nvCxnSpPr>
        <p:spPr>
          <a:xfrm flipH="1">
            <a:off x="2571131" y="3999168"/>
            <a:ext cx="103061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B6B31B4-2D86-5E19-73F1-2A0766240512}"/>
              </a:ext>
            </a:extLst>
          </p:cNvPr>
          <p:cNvCxnSpPr>
            <a:cxnSpLocks/>
          </p:cNvCxnSpPr>
          <p:nvPr/>
        </p:nvCxnSpPr>
        <p:spPr>
          <a:xfrm flipH="1">
            <a:off x="5927829" y="3999168"/>
            <a:ext cx="103061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">
            <a:extLst>
              <a:ext uri="{FF2B5EF4-FFF2-40B4-BE49-F238E27FC236}">
                <a16:creationId xmlns:a16="http://schemas.microsoft.com/office/drawing/2014/main" id="{E7D7E225-356A-A03E-817F-7C747FF1C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794" y="392635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" altLang="zh-CN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D51561C1-B246-3D68-D5A2-A04667AE1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194" y="392635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" altLang="zh-CN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FD36687-407A-913D-9DED-DC7B028AD744}"/>
              </a:ext>
            </a:extLst>
          </p:cNvPr>
          <p:cNvCxnSpPr>
            <a:cxnSpLocks/>
          </p:cNvCxnSpPr>
          <p:nvPr/>
        </p:nvCxnSpPr>
        <p:spPr>
          <a:xfrm>
            <a:off x="11296840" y="3433353"/>
            <a:ext cx="46844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">
            <a:extLst>
              <a:ext uri="{FF2B5EF4-FFF2-40B4-BE49-F238E27FC236}">
                <a16:creationId xmlns:a16="http://schemas.microsoft.com/office/drawing/2014/main" id="{CDDCEE0C-756F-BE9D-61F0-470FAC753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869" y="3248687"/>
            <a:ext cx="16743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process</a:t>
            </a:r>
            <a:endParaRPr lang="en" altLang="zh-CN" sz="1800" b="1" i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">
            <a:extLst>
              <a:ext uri="{FF2B5EF4-FFF2-40B4-BE49-F238E27FC236}">
                <a16:creationId xmlns:a16="http://schemas.microsoft.com/office/drawing/2014/main" id="{BC7D2B4A-8A57-6FD4-32F9-4C3CF8C6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869" y="3766274"/>
            <a:ext cx="1610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process</a:t>
            </a:r>
            <a:endParaRPr lang="en" altLang="zh-CN" sz="1800" b="1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C05BFA9-CF62-F4E8-8BFD-712764A237E3}"/>
              </a:ext>
            </a:extLst>
          </p:cNvPr>
          <p:cNvCxnSpPr>
            <a:cxnSpLocks/>
          </p:cNvCxnSpPr>
          <p:nvPr/>
        </p:nvCxnSpPr>
        <p:spPr>
          <a:xfrm flipH="1">
            <a:off x="11295174" y="3999168"/>
            <a:ext cx="45612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93B458-8F29-EB1B-30F4-D7C88C485174}"/>
                  </a:ext>
                </a:extLst>
              </p:cNvPr>
              <p:cNvSpPr txBox="1"/>
              <p:nvPr/>
            </p:nvSpPr>
            <p:spPr>
              <a:xfrm>
                <a:off x="1238712" y="4535649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93B458-8F29-EB1B-30F4-D7C88C48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712" y="4535649"/>
                <a:ext cx="291042" cy="276999"/>
              </a:xfrm>
              <a:prstGeom prst="rect">
                <a:avLst/>
              </a:prstGeom>
              <a:blipFill>
                <a:blip r:embed="rId6"/>
                <a:stretch>
                  <a:fillRect l="-8333" r="-416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2AD668B-C315-EB81-A29A-5F7A0361E533}"/>
                  </a:ext>
                </a:extLst>
              </p:cNvPr>
              <p:cNvSpPr txBox="1"/>
              <p:nvPr/>
            </p:nvSpPr>
            <p:spPr>
              <a:xfrm>
                <a:off x="8022740" y="457907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2AD668B-C315-EB81-A29A-5F7A0361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740" y="4579074"/>
                <a:ext cx="310726" cy="276999"/>
              </a:xfrm>
              <a:prstGeom prst="rect">
                <a:avLst/>
              </a:prstGeom>
              <a:blipFill>
                <a:blip r:embed="rId7"/>
                <a:stretch>
                  <a:fillRect l="-769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99CB92-479E-46C9-3806-2A11CD8E0E70}"/>
                  </a:ext>
                </a:extLst>
              </p:cNvPr>
              <p:cNvSpPr txBox="1"/>
              <p:nvPr/>
            </p:nvSpPr>
            <p:spPr>
              <a:xfrm>
                <a:off x="4630726" y="4535650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99CB92-479E-46C9-3806-2A11CD8E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726" y="4535650"/>
                <a:ext cx="271485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4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(diffusion) process : fixed Markov chain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966718-95D4-1126-AEB0-1B01F7DCA20C}"/>
                  </a:ext>
                </a:extLst>
              </p:cNvPr>
              <p:cNvSpPr/>
              <p:nvPr/>
            </p:nvSpPr>
            <p:spPr>
              <a:xfrm>
                <a:off x="497840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966718-95D4-1126-AEB0-1B01F7DCA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" y="1983132"/>
                <a:ext cx="558800" cy="5384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E195AF1-B43A-0EDD-8A38-1027D9A892DF}"/>
                  </a:ext>
                </a:extLst>
              </p:cNvPr>
              <p:cNvSpPr/>
              <p:nvPr/>
            </p:nvSpPr>
            <p:spPr>
              <a:xfrm>
                <a:off x="1979903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E195AF1-B43A-0EDD-8A38-1027D9A8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903" y="1983132"/>
                <a:ext cx="558800" cy="5384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A881093-898C-84CE-E05C-8CB4D687E600}"/>
                  </a:ext>
                </a:extLst>
              </p:cNvPr>
              <p:cNvSpPr/>
              <p:nvPr/>
            </p:nvSpPr>
            <p:spPr>
              <a:xfrm>
                <a:off x="3450175" y="197592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A881093-898C-84CE-E05C-8CB4D687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175" y="1975922"/>
                <a:ext cx="558800" cy="538480"/>
              </a:xfrm>
              <a:prstGeom prst="ellipse">
                <a:avLst/>
              </a:prstGeom>
              <a:blipFill>
                <a:blip r:embed="rId9"/>
                <a:stretch>
                  <a:fillRect l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3C38A8-FA4A-560E-D8A2-8F6D21C2D026}"/>
                  </a:ext>
                </a:extLst>
              </p:cNvPr>
              <p:cNvSpPr/>
              <p:nvPr/>
            </p:nvSpPr>
            <p:spPr>
              <a:xfrm>
                <a:off x="5036192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3C38A8-FA4A-560E-D8A2-8F6D21C2D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92" y="1983132"/>
                <a:ext cx="558800" cy="53848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C64C394-4067-C6E7-24CA-FA6ECBF9D6BE}"/>
                  </a:ext>
                </a:extLst>
              </p:cNvPr>
              <p:cNvSpPr/>
              <p:nvPr/>
            </p:nvSpPr>
            <p:spPr>
              <a:xfrm>
                <a:off x="6720840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C64C394-4067-C6E7-24CA-FA6ECBF9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840" y="1983132"/>
                <a:ext cx="558800" cy="53848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05A7955-E06B-3294-C9A3-C72A8A7AB67F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056640" y="2252372"/>
            <a:ext cx="9232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44CB8A1-333C-3839-EE5D-8B3FB66DACBC}"/>
              </a:ext>
            </a:extLst>
          </p:cNvPr>
          <p:cNvSpPr txBox="1"/>
          <p:nvPr/>
        </p:nvSpPr>
        <p:spPr>
          <a:xfrm>
            <a:off x="2794866" y="2067705"/>
            <a:ext cx="34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2439531-9145-DA17-9604-914CA81875C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4008975" y="2245162"/>
            <a:ext cx="1027217" cy="7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B8A1021-1D3A-6800-11A2-7C2007E45120}"/>
              </a:ext>
            </a:extLst>
          </p:cNvPr>
          <p:cNvCxnSpPr>
            <a:cxnSpLocks/>
            <a:stCxn id="27" idx="6"/>
            <a:endCxn id="46" idx="1"/>
          </p:cNvCxnSpPr>
          <p:nvPr/>
        </p:nvCxnSpPr>
        <p:spPr>
          <a:xfrm>
            <a:off x="5594992" y="2252372"/>
            <a:ext cx="3161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B408E1D-D22C-72D6-210B-A7A61DE4A474}"/>
              </a:ext>
            </a:extLst>
          </p:cNvPr>
          <p:cNvSpPr txBox="1"/>
          <p:nvPr/>
        </p:nvSpPr>
        <p:spPr>
          <a:xfrm>
            <a:off x="5911140" y="2067706"/>
            <a:ext cx="3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756211F7-5B4C-D0CB-450D-3CE285844B16}"/>
              </a:ext>
            </a:extLst>
          </p:cNvPr>
          <p:cNvCxnSpPr>
            <a:cxnSpLocks/>
            <a:stCxn id="46" idx="3"/>
            <a:endCxn id="28" idx="2"/>
          </p:cNvCxnSpPr>
          <p:nvPr/>
        </p:nvCxnSpPr>
        <p:spPr>
          <a:xfrm>
            <a:off x="6294920" y="2252372"/>
            <a:ext cx="42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F7FE4AF-6666-B8C9-473C-6649F31B347D}"/>
                  </a:ext>
                </a:extLst>
              </p:cNvPr>
              <p:cNvSpPr txBox="1"/>
              <p:nvPr/>
            </p:nvSpPr>
            <p:spPr>
              <a:xfrm>
                <a:off x="330422" y="2601248"/>
                <a:ext cx="7396035" cy="369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diffusion process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we add small amount of Gaussian noise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steps, producing a sequence of noisy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sizes are controlled by a </a:t>
                </a:r>
                <a:r>
                  <a:rPr lang="en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schedule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nice property</a:t>
                </a:r>
                <a:r>
                  <a:rPr lang="zh-CN" alt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can sample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at any arbitrary time step t in a closed form using reparameterization trick.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we afford a larger update step when samples get noiser: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F7FE4AF-6666-B8C9-473C-6649F31B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22" y="2601248"/>
                <a:ext cx="7396035" cy="3698064"/>
              </a:xfrm>
              <a:prstGeom prst="rect">
                <a:avLst/>
              </a:prstGeom>
              <a:blipFill>
                <a:blip r:embed="rId12"/>
                <a:stretch>
                  <a:fillRect l="-342" t="-685" r="-171" b="-1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pagestyle{empty}&#10;\begin{document}&#10;&#10;$$&#10;q\left(\mathbf{x}_{t} \mid \mathbf{x}_{t-1}\right)=\mathcal{N}\left(\mathbf{x}_{t} ; \sqrt{1-\beta_{t}} \mathbf{x}_{t-1}, \beta_{t} \mathbf{I}\right) \quad q\left(\mathbf{x}_{1: T} \mid \mathbf{x}_{0}\right)=\prod_{t=1}^{T} q\left(\mathbf{x}_{t} \mid \mathbf{x}_{t-1}\right)&#10;$$&#10;&#10;&#10;\end{document}" title="IguanaTex Bitmap Display">
            <a:extLst>
              <a:ext uri="{FF2B5EF4-FFF2-40B4-BE49-F238E27FC236}">
                <a16:creationId xmlns:a16="http://schemas.microsoft.com/office/drawing/2014/main" id="{41436F52-86CE-21D1-271B-22B66817AE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8718" y="3795536"/>
            <a:ext cx="6502400" cy="629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3A4224-CBE2-D35E-C1EF-634BAEB64A2C}"/>
                  </a:ext>
                </a:extLst>
              </p:cNvPr>
              <p:cNvSpPr txBox="1"/>
              <p:nvPr/>
            </p:nvSpPr>
            <p:spPr>
              <a:xfrm>
                <a:off x="1068628" y="1929206"/>
                <a:ext cx="911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3A4224-CBE2-D35E-C1EF-634BAEB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28" y="1929206"/>
                <a:ext cx="911275" cy="276999"/>
              </a:xfrm>
              <a:prstGeom prst="rect">
                <a:avLst/>
              </a:prstGeom>
              <a:blipFill>
                <a:blip r:embed="rId14"/>
                <a:stretch>
                  <a:fillRect l="-5556" r="-833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5948BDC-4DAE-493F-B9B1-76F1978B8374}"/>
              </a:ext>
            </a:extLst>
          </p:cNvPr>
          <p:cNvCxnSpPr>
            <a:cxnSpLocks/>
            <a:stCxn id="25" idx="6"/>
            <a:endCxn id="32" idx="1"/>
          </p:cNvCxnSpPr>
          <p:nvPr/>
        </p:nvCxnSpPr>
        <p:spPr>
          <a:xfrm flipV="1">
            <a:off x="2538703" y="2252371"/>
            <a:ext cx="25616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07A3E20-4028-9CA6-2663-25F07C978D87}"/>
              </a:ext>
            </a:extLst>
          </p:cNvPr>
          <p:cNvCxnSpPr>
            <a:cxnSpLocks/>
            <a:stCxn id="32" idx="3"/>
            <a:endCxn id="26" idx="2"/>
          </p:cNvCxnSpPr>
          <p:nvPr/>
        </p:nvCxnSpPr>
        <p:spPr>
          <a:xfrm flipV="1">
            <a:off x="3137478" y="2245162"/>
            <a:ext cx="312697" cy="7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D5BBB9-E567-B5B2-7D40-680E604B8EEF}"/>
                  </a:ext>
                </a:extLst>
              </p:cNvPr>
              <p:cNvSpPr txBox="1"/>
              <p:nvPr/>
            </p:nvSpPr>
            <p:spPr>
              <a:xfrm>
                <a:off x="3974036" y="1917175"/>
                <a:ext cx="109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D5BBB9-E567-B5B2-7D40-680E604B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036" y="1917175"/>
                <a:ext cx="1097095" cy="276999"/>
              </a:xfrm>
              <a:prstGeom prst="rect">
                <a:avLst/>
              </a:prstGeom>
              <a:blipFill>
                <a:blip r:embed="rId15"/>
                <a:stretch>
                  <a:fillRect l="-3409" r="-681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 descr="\documentclass{article}&#10;\usepackage{amsmath}&#10;\pagestyle{empty}&#10;\begin{document}&#10;&#10;$\alpha_{t}=1-\beta_{t}, \bar{\alpha}_{t}=\prod_{i=1}^{T} \boldsymbol{\alpha}_{i}$&#10;&#10;&#10;\end{document}" title="IguanaTex Bitmap Display">
            <a:extLst>
              <a:ext uri="{FF2B5EF4-FFF2-40B4-BE49-F238E27FC236}">
                <a16:creationId xmlns:a16="http://schemas.microsoft.com/office/drawing/2014/main" id="{2D325C36-FAAA-7866-A432-6866C3CA89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8718" y="5176374"/>
            <a:ext cx="2296160" cy="304800"/>
          </a:xfrm>
          <a:prstGeom prst="rect">
            <a:avLst/>
          </a:prstGeom>
        </p:spPr>
      </p:pic>
      <p:pic>
        <p:nvPicPr>
          <p:cNvPr id="48" name="图片 47" descr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 title="IguanaTex Bitmap Display">
            <a:extLst>
              <a:ext uri="{FF2B5EF4-FFF2-40B4-BE49-F238E27FC236}">
                <a16:creationId xmlns:a16="http://schemas.microsoft.com/office/drawing/2014/main" id="{A2916168-9AC4-1DE0-3F6F-7365192E4D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38718" y="5615179"/>
            <a:ext cx="3332480" cy="28448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55E2524D-8CCD-FB72-78EA-1DBC1965560E}"/>
              </a:ext>
            </a:extLst>
          </p:cNvPr>
          <p:cNvSpPr txBox="1"/>
          <p:nvPr/>
        </p:nvSpPr>
        <p:spPr>
          <a:xfrm>
            <a:off x="7198581" y="3956607"/>
            <a:ext cx="41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kumimoji="1" lang="zh-CN" alt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C136903-338F-4904-B04D-0308C717A4A9}"/>
              </a:ext>
            </a:extLst>
          </p:cNvPr>
          <p:cNvSpPr txBox="1"/>
          <p:nvPr/>
        </p:nvSpPr>
        <p:spPr>
          <a:xfrm>
            <a:off x="3098956" y="5196254"/>
            <a:ext cx="41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kumimoji="1" lang="zh-CN" alt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3EF6677-AA7E-34D3-54DF-88270899D38E}"/>
              </a:ext>
            </a:extLst>
          </p:cNvPr>
          <p:cNvSpPr txBox="1"/>
          <p:nvPr/>
        </p:nvSpPr>
        <p:spPr>
          <a:xfrm>
            <a:off x="4071198" y="5591882"/>
            <a:ext cx="414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kumimoji="1" lang="zh-CN" alt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E065C18-45EE-819C-ADD3-38D66B0707B3}"/>
              </a:ext>
            </a:extLst>
          </p:cNvPr>
          <p:cNvSpPr/>
          <p:nvPr/>
        </p:nvSpPr>
        <p:spPr>
          <a:xfrm>
            <a:off x="7803502" y="2252371"/>
            <a:ext cx="4324510" cy="4204990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35CB220-E586-0E28-1605-8400CDFFBE91}"/>
                  </a:ext>
                </a:extLst>
              </p:cNvPr>
              <p:cNvSpPr txBox="1"/>
              <p:nvPr/>
            </p:nvSpPr>
            <p:spPr>
              <a:xfrm>
                <a:off x="7803502" y="1886397"/>
                <a:ext cx="42062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+ (2)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kumimoji="1" lang="en-US" altLang="zh-CN" sz="1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(3): </a:t>
                </a:r>
                <a:endParaRPr kumimoji="1" lang="zh-CN" altLang="en-US" sz="1400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35CB220-E586-0E28-1605-8400CDFFB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502" y="1886397"/>
                <a:ext cx="4206240" cy="307777"/>
              </a:xfrm>
              <a:prstGeom prst="rect">
                <a:avLst/>
              </a:prstGeom>
              <a:blipFill>
                <a:blip r:embed="rId18"/>
                <a:stretch>
                  <a:fillRect l="-602" t="-4000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图片 99">
            <a:extLst>
              <a:ext uri="{FF2B5EF4-FFF2-40B4-BE49-F238E27FC236}">
                <a16:creationId xmlns:a16="http://schemas.microsoft.com/office/drawing/2014/main" id="{FF011C03-95CB-A3AB-F7F5-09337B84DBC2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997" y="2291714"/>
            <a:ext cx="4279782" cy="4204990"/>
          </a:xfrm>
          <a:prstGeom prst="rect">
            <a:avLst/>
          </a:prstGeom>
        </p:spPr>
      </p:pic>
      <p:pic>
        <p:nvPicPr>
          <p:cNvPr id="103" name="图片 102" descr="\documentclass{article}&#10;\usepackage{amsmath}&#10;\pagestyle{empty}&#10;\begin{document}&#10;&#10;&#10;$$&#10;\beta_{1}&lt;\beta_{2}&lt;\cdots&lt;\beta_{T}&#10;$$&#10;&#10;\end{document}" title="IguanaTex Bitmap Display">
            <a:extLst>
              <a:ext uri="{FF2B5EF4-FFF2-40B4-BE49-F238E27FC236}">
                <a16:creationId xmlns:a16="http://schemas.microsoft.com/office/drawing/2014/main" id="{22CA953F-7C3A-3D50-E4AA-32393F98B4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38718" y="6300363"/>
            <a:ext cx="1727200" cy="2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8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(diffusion) process: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966718-95D4-1126-AEB0-1B01F7DCA20C}"/>
                  </a:ext>
                </a:extLst>
              </p:cNvPr>
              <p:cNvSpPr/>
              <p:nvPr/>
            </p:nvSpPr>
            <p:spPr>
              <a:xfrm>
                <a:off x="497840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966718-95D4-1126-AEB0-1B01F7DCA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" y="1983132"/>
                <a:ext cx="558800" cy="5384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E195AF1-B43A-0EDD-8A38-1027D9A892DF}"/>
                  </a:ext>
                </a:extLst>
              </p:cNvPr>
              <p:cNvSpPr/>
              <p:nvPr/>
            </p:nvSpPr>
            <p:spPr>
              <a:xfrm>
                <a:off x="1979903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E195AF1-B43A-0EDD-8A38-1027D9A8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903" y="1983132"/>
                <a:ext cx="558800" cy="5384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A881093-898C-84CE-E05C-8CB4D687E600}"/>
                  </a:ext>
                </a:extLst>
              </p:cNvPr>
              <p:cNvSpPr/>
              <p:nvPr/>
            </p:nvSpPr>
            <p:spPr>
              <a:xfrm>
                <a:off x="3450175" y="197592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A881093-898C-84CE-E05C-8CB4D687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175" y="1975922"/>
                <a:ext cx="558800" cy="538480"/>
              </a:xfrm>
              <a:prstGeom prst="ellipse">
                <a:avLst/>
              </a:prstGeom>
              <a:blipFill>
                <a:blip r:embed="rId7"/>
                <a:stretch>
                  <a:fillRect l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3C38A8-FA4A-560E-D8A2-8F6D21C2D026}"/>
                  </a:ext>
                </a:extLst>
              </p:cNvPr>
              <p:cNvSpPr/>
              <p:nvPr/>
            </p:nvSpPr>
            <p:spPr>
              <a:xfrm>
                <a:off x="5036192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3C38A8-FA4A-560E-D8A2-8F6D21C2D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92" y="1983132"/>
                <a:ext cx="558800" cy="5384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C64C394-4067-C6E7-24CA-FA6ECBF9D6BE}"/>
                  </a:ext>
                </a:extLst>
              </p:cNvPr>
              <p:cNvSpPr/>
              <p:nvPr/>
            </p:nvSpPr>
            <p:spPr>
              <a:xfrm>
                <a:off x="6720840" y="1983132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C64C394-4067-C6E7-24CA-FA6ECBF9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840" y="1983132"/>
                <a:ext cx="558800" cy="5384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05A7955-E06B-3294-C9A3-C72A8A7AB67F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056640" y="2252372"/>
            <a:ext cx="9232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44CB8A1-333C-3839-EE5D-8B3FB66DACBC}"/>
              </a:ext>
            </a:extLst>
          </p:cNvPr>
          <p:cNvSpPr txBox="1"/>
          <p:nvPr/>
        </p:nvSpPr>
        <p:spPr>
          <a:xfrm>
            <a:off x="2794866" y="2067705"/>
            <a:ext cx="34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2439531-9145-DA17-9604-914CA81875C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4008975" y="2245162"/>
            <a:ext cx="1027217" cy="7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B8A1021-1D3A-6800-11A2-7C2007E45120}"/>
              </a:ext>
            </a:extLst>
          </p:cNvPr>
          <p:cNvCxnSpPr>
            <a:cxnSpLocks/>
            <a:stCxn id="27" idx="6"/>
            <a:endCxn id="46" idx="1"/>
          </p:cNvCxnSpPr>
          <p:nvPr/>
        </p:nvCxnSpPr>
        <p:spPr>
          <a:xfrm>
            <a:off x="5594992" y="2252372"/>
            <a:ext cx="3161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B408E1D-D22C-72D6-210B-A7A61DE4A474}"/>
              </a:ext>
            </a:extLst>
          </p:cNvPr>
          <p:cNvSpPr txBox="1"/>
          <p:nvPr/>
        </p:nvSpPr>
        <p:spPr>
          <a:xfrm>
            <a:off x="5911140" y="2067706"/>
            <a:ext cx="3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756211F7-5B4C-D0CB-450D-3CE285844B16}"/>
              </a:ext>
            </a:extLst>
          </p:cNvPr>
          <p:cNvCxnSpPr>
            <a:cxnSpLocks/>
            <a:stCxn id="46" idx="3"/>
            <a:endCxn id="28" idx="2"/>
          </p:cNvCxnSpPr>
          <p:nvPr/>
        </p:nvCxnSpPr>
        <p:spPr>
          <a:xfrm>
            <a:off x="6294920" y="2252372"/>
            <a:ext cx="42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F7FE4AF-6666-B8C9-473C-6649F31B347D}"/>
                  </a:ext>
                </a:extLst>
              </p:cNvPr>
              <p:cNvSpPr txBox="1"/>
              <p:nvPr/>
            </p:nvSpPr>
            <p:spPr>
              <a:xfrm>
                <a:off x="276018" y="3537361"/>
                <a:ext cx="1165930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we can reverse the above process and sample from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will be able to recreate the true sample from a Gaussian noise input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cannot easily estimate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learn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approximate these conditional probabilities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" altLang="zh-CN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objective we are optimizing?</a:t>
                </a:r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F7FE4AF-6666-B8C9-473C-6649F31B3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8" y="3537361"/>
                <a:ext cx="11659308" cy="2031325"/>
              </a:xfrm>
              <a:prstGeom prst="rect">
                <a:avLst/>
              </a:prstGeom>
              <a:blipFill>
                <a:blip r:embed="rId10"/>
                <a:stretch>
                  <a:fillRect l="-326" t="-1242"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3A4224-CBE2-D35E-C1EF-634BAEB64A2C}"/>
                  </a:ext>
                </a:extLst>
              </p:cNvPr>
              <p:cNvSpPr txBox="1"/>
              <p:nvPr/>
            </p:nvSpPr>
            <p:spPr>
              <a:xfrm>
                <a:off x="1068628" y="1929206"/>
                <a:ext cx="911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83A4224-CBE2-D35E-C1EF-634BAEB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28" y="1929206"/>
                <a:ext cx="911275" cy="276999"/>
              </a:xfrm>
              <a:prstGeom prst="rect">
                <a:avLst/>
              </a:prstGeom>
              <a:blipFill>
                <a:blip r:embed="rId11"/>
                <a:stretch>
                  <a:fillRect l="-5556" r="-833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5948BDC-4DAE-493F-B9B1-76F1978B8374}"/>
              </a:ext>
            </a:extLst>
          </p:cNvPr>
          <p:cNvCxnSpPr>
            <a:cxnSpLocks/>
            <a:stCxn id="25" idx="6"/>
            <a:endCxn id="32" idx="1"/>
          </p:cNvCxnSpPr>
          <p:nvPr/>
        </p:nvCxnSpPr>
        <p:spPr>
          <a:xfrm flipV="1">
            <a:off x="2538703" y="2252371"/>
            <a:ext cx="25616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07A3E20-4028-9CA6-2663-25F07C978D87}"/>
              </a:ext>
            </a:extLst>
          </p:cNvPr>
          <p:cNvCxnSpPr>
            <a:cxnSpLocks/>
            <a:stCxn id="32" idx="3"/>
            <a:endCxn id="26" idx="2"/>
          </p:cNvCxnSpPr>
          <p:nvPr/>
        </p:nvCxnSpPr>
        <p:spPr>
          <a:xfrm flipV="1">
            <a:off x="3137478" y="2245162"/>
            <a:ext cx="312697" cy="7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D5BBB9-E567-B5B2-7D40-680E604B8EEF}"/>
                  </a:ext>
                </a:extLst>
              </p:cNvPr>
              <p:cNvSpPr txBox="1"/>
              <p:nvPr/>
            </p:nvSpPr>
            <p:spPr>
              <a:xfrm>
                <a:off x="3974036" y="1917175"/>
                <a:ext cx="109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D5BBB9-E567-B5B2-7D40-680E604B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036" y="1917175"/>
                <a:ext cx="1097095" cy="276999"/>
              </a:xfrm>
              <a:prstGeom prst="rect">
                <a:avLst/>
              </a:prstGeom>
              <a:blipFill>
                <a:blip r:embed="rId12"/>
                <a:stretch>
                  <a:fillRect l="-3409" r="-681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曲线连接符 2">
            <a:extLst>
              <a:ext uri="{FF2B5EF4-FFF2-40B4-BE49-F238E27FC236}">
                <a16:creationId xmlns:a16="http://schemas.microsoft.com/office/drawing/2014/main" id="{8B56D595-7D36-D778-DD4F-4DDFE24CEA9B}"/>
              </a:ext>
            </a:extLst>
          </p:cNvPr>
          <p:cNvCxnSpPr>
            <a:cxnSpLocks/>
            <a:stCxn id="27" idx="4"/>
            <a:endCxn id="26" idx="4"/>
          </p:cNvCxnSpPr>
          <p:nvPr/>
        </p:nvCxnSpPr>
        <p:spPr>
          <a:xfrm rot="5400000" flipH="1">
            <a:off x="4518979" y="1724999"/>
            <a:ext cx="7210" cy="1586017"/>
          </a:xfrm>
          <a:prstGeom prst="curvedConnector3">
            <a:avLst>
              <a:gd name="adj1" fmla="val -5735603"/>
            </a:avLst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7120AD2-CAB8-1CF3-FDF9-0A6850D3BFC8}"/>
                  </a:ext>
                </a:extLst>
              </p:cNvPr>
              <p:cNvSpPr txBox="1"/>
              <p:nvPr/>
            </p:nvSpPr>
            <p:spPr>
              <a:xfrm>
                <a:off x="1036092" y="2956447"/>
                <a:ext cx="1022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7120AD2-CAB8-1CF3-FDF9-0A6850D3B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92" y="2956447"/>
                <a:ext cx="1022075" cy="276999"/>
              </a:xfrm>
              <a:prstGeom prst="rect">
                <a:avLst/>
              </a:prstGeom>
              <a:blipFill>
                <a:blip r:embed="rId13"/>
                <a:stretch>
                  <a:fillRect l="-4878" r="-609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DAE8F58-F326-5B1B-A002-9EAD6CE8C52B}"/>
                  </a:ext>
                </a:extLst>
              </p:cNvPr>
              <p:cNvSpPr txBox="1"/>
              <p:nvPr/>
            </p:nvSpPr>
            <p:spPr>
              <a:xfrm>
                <a:off x="3899337" y="2940253"/>
                <a:ext cx="1207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DAE8F58-F326-5B1B-A002-9EAD6CE8C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37" y="2940253"/>
                <a:ext cx="1207895" cy="276999"/>
              </a:xfrm>
              <a:prstGeom prst="rect">
                <a:avLst/>
              </a:prstGeom>
              <a:blipFill>
                <a:blip r:embed="rId14"/>
                <a:stretch>
                  <a:fillRect l="-4167" t="-4348" r="-625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409288C-78DC-A6A6-3907-294D45EEEE11}"/>
                  </a:ext>
                </a:extLst>
              </p:cNvPr>
              <p:cNvSpPr txBox="1"/>
              <p:nvPr/>
            </p:nvSpPr>
            <p:spPr>
              <a:xfrm>
                <a:off x="1068628" y="2409903"/>
                <a:ext cx="911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409288C-78DC-A6A6-3907-294D45EEE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28" y="2409903"/>
                <a:ext cx="911275" cy="276999"/>
              </a:xfrm>
              <a:prstGeom prst="rect">
                <a:avLst/>
              </a:prstGeom>
              <a:blipFill>
                <a:blip r:embed="rId15"/>
                <a:stretch>
                  <a:fillRect l="-5556" r="-833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79BBCCE-3106-B2BD-21A1-47F7BCD8CA37}"/>
                  </a:ext>
                </a:extLst>
              </p:cNvPr>
              <p:cNvSpPr txBox="1"/>
              <p:nvPr/>
            </p:nvSpPr>
            <p:spPr>
              <a:xfrm>
                <a:off x="3988785" y="2402946"/>
                <a:ext cx="109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79BBCCE-3106-B2BD-21A1-47F7BCD8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785" y="2402946"/>
                <a:ext cx="1097095" cy="276999"/>
              </a:xfrm>
              <a:prstGeom prst="rect">
                <a:avLst/>
              </a:prstGeom>
              <a:blipFill>
                <a:blip r:embed="rId16"/>
                <a:stretch>
                  <a:fillRect l="-3409" t="-4348" r="-681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FDA98E4-98E7-0B4B-6B25-FC4E98A7C953}"/>
              </a:ext>
            </a:extLst>
          </p:cNvPr>
          <p:cNvCxnSpPr>
            <a:cxnSpLocks/>
          </p:cNvCxnSpPr>
          <p:nvPr/>
        </p:nvCxnSpPr>
        <p:spPr>
          <a:xfrm flipH="1">
            <a:off x="1036092" y="2384740"/>
            <a:ext cx="9232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7AC1971C-063C-ABE5-F753-1074F7BAABE3}"/>
              </a:ext>
            </a:extLst>
          </p:cNvPr>
          <p:cNvCxnSpPr>
            <a:cxnSpLocks/>
          </p:cNvCxnSpPr>
          <p:nvPr/>
        </p:nvCxnSpPr>
        <p:spPr>
          <a:xfrm flipH="1">
            <a:off x="3988785" y="2384740"/>
            <a:ext cx="10474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>
            <a:extLst>
              <a:ext uri="{FF2B5EF4-FFF2-40B4-BE49-F238E27FC236}">
                <a16:creationId xmlns:a16="http://schemas.microsoft.com/office/drawing/2014/main" id="{6D6D92AC-01AB-B53B-0C6F-1DDBFE7DAB01}"/>
              </a:ext>
            </a:extLst>
          </p:cNvPr>
          <p:cNvCxnSpPr>
            <a:cxnSpLocks/>
            <a:stCxn id="25" idx="4"/>
            <a:endCxn id="24" idx="4"/>
          </p:cNvCxnSpPr>
          <p:nvPr/>
        </p:nvCxnSpPr>
        <p:spPr>
          <a:xfrm rot="5400000">
            <a:off x="1518272" y="1780581"/>
            <a:ext cx="12700" cy="1482063"/>
          </a:xfrm>
          <a:prstGeom prst="curvedConnector3">
            <a:avLst>
              <a:gd name="adj1" fmla="val 3175299"/>
            </a:avLst>
          </a:prstGeom>
          <a:ln w="254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 descr="\documentclass{article}&#10;\usepackage{amsmath}&#10;\pagestyle{empty}&#10;\begin{document}&#10;&#10;&#10;$$&#10;p_{\theta}\left(\mathbf{x}_{0: T}\right)=p\left(\mathbf{x}_{T}\right) \prod_{t=1}^{T} p_{\theta}\left(\mathbf{x}_{t-1} \mid \mathbf{x}_{t}\right) \quad p_{\theta}\left(\mathbf{x}_{t-1} \mid \mathbf{x}_{t}\right)=\mathcal{N}\left(\mathbf{x}_{t-1} ; \boldsymbol{\mu}_{\theta}\left(\mathbf{x}_{t}, t\right), \mathbf{\Sigma}_{\theta}\left(\mathbf{x}_{t}, t\right)\right)&#10;$$&#10;&#10;\end{document}" title="IguanaTex Bitmap Display">
            <a:extLst>
              <a:ext uri="{FF2B5EF4-FFF2-40B4-BE49-F238E27FC236}">
                <a16:creationId xmlns:a16="http://schemas.microsoft.com/office/drawing/2014/main" id="{97A6A0D7-5D92-489E-94E3-EBF294CA59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435270" y="4502240"/>
            <a:ext cx="7335520" cy="629920"/>
          </a:xfrm>
          <a:prstGeom prst="rect">
            <a:avLst/>
          </a:prstGeom>
        </p:spPr>
      </p:pic>
      <p:pic>
        <p:nvPicPr>
          <p:cNvPr id="39" name="图片 38" descr="\documentclass{article}&#10;\usepackage{amsmath}&#10;\pagestyle{empty}&#10;\begin{document}&#10;&#10;&#10;$$&#10;p_{\theta}\left(x_{0}\right)=\int p_{\theta}\left(x_{0: T}\right) d x_{1: T}&#10;$$&#10;&#10;\end{document}" title="IguanaTex Bitmap Display">
            <a:extLst>
              <a:ext uri="{FF2B5EF4-FFF2-40B4-BE49-F238E27FC236}">
                <a16:creationId xmlns:a16="http://schemas.microsoft.com/office/drawing/2014/main" id="{871240CF-A61B-CEBC-33EA-4E32ABD389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309000" y="5568686"/>
            <a:ext cx="239776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connection with VAE: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7DC0469-982D-40AB-C118-04BF2AB6AB37}"/>
                  </a:ext>
                </a:extLst>
              </p:cNvPr>
              <p:cNvSpPr txBox="1"/>
              <p:nvPr/>
            </p:nvSpPr>
            <p:spPr>
              <a:xfrm>
                <a:off x="298383" y="1545530"/>
                <a:ext cx="10201806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could consider diffusion models as a kind of latent variable generative models 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connection with VAE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we borrow the training objective from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VAEs, i.e., 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variational lower bound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VAEs:                                                                                       For Diffusion models: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7DC0469-982D-40AB-C118-04BF2AB6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" y="1545530"/>
                <a:ext cx="10201806" cy="4801314"/>
              </a:xfrm>
              <a:prstGeom prst="rect">
                <a:avLst/>
              </a:prstGeom>
              <a:blipFill>
                <a:blip r:embed="rId6"/>
                <a:stretch>
                  <a:fillRect l="-373" t="-528" b="-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梯形 1">
            <a:extLst>
              <a:ext uri="{FF2B5EF4-FFF2-40B4-BE49-F238E27FC236}">
                <a16:creationId xmlns:a16="http://schemas.microsoft.com/office/drawing/2014/main" id="{5B3A6014-289F-F980-92FD-AE177683F19E}"/>
              </a:ext>
            </a:extLst>
          </p:cNvPr>
          <p:cNvSpPr/>
          <p:nvPr/>
        </p:nvSpPr>
        <p:spPr>
          <a:xfrm rot="5400000">
            <a:off x="1136565" y="3879333"/>
            <a:ext cx="1042827" cy="1032553"/>
          </a:xfrm>
          <a:prstGeom prst="trapezoid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9D8627DC-0B72-F3BC-F82A-C04EBB43C7B5}"/>
              </a:ext>
            </a:extLst>
          </p:cNvPr>
          <p:cNvSpPr/>
          <p:nvPr/>
        </p:nvSpPr>
        <p:spPr>
          <a:xfrm rot="16200000">
            <a:off x="4613143" y="3915558"/>
            <a:ext cx="1042827" cy="1032553"/>
          </a:xfrm>
          <a:prstGeom prst="trapezoi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DAFAD2-FD97-0AA5-A19B-2B4B489794F6}"/>
                  </a:ext>
                </a:extLst>
              </p:cNvPr>
              <p:cNvSpPr/>
              <p:nvPr/>
            </p:nvSpPr>
            <p:spPr>
              <a:xfrm>
                <a:off x="665994" y="4210942"/>
                <a:ext cx="377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2DAFAD2-FD97-0AA5-A19B-2B4B48979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4" y="4210942"/>
                <a:ext cx="3776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3C789DE-5D1E-9941-5E4B-DD58CC4D6410}"/>
              </a:ext>
            </a:extLst>
          </p:cNvPr>
          <p:cNvCxnSpPr/>
          <p:nvPr/>
        </p:nvCxnSpPr>
        <p:spPr>
          <a:xfrm>
            <a:off x="2174255" y="4247169"/>
            <a:ext cx="462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731EAB1-02C9-22AF-5802-1F12C312CC1C}"/>
              </a:ext>
            </a:extLst>
          </p:cNvPr>
          <p:cNvCxnSpPr/>
          <p:nvPr/>
        </p:nvCxnSpPr>
        <p:spPr>
          <a:xfrm>
            <a:off x="2174255" y="4573692"/>
            <a:ext cx="462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5C70D02-A171-B772-78E9-8D97E83924BB}"/>
              </a:ext>
            </a:extLst>
          </p:cNvPr>
          <p:cNvSpPr txBox="1"/>
          <p:nvPr/>
        </p:nvSpPr>
        <p:spPr>
          <a:xfrm>
            <a:off x="1067214" y="4210942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D11385C-E8B1-9191-A7FB-80DA319A5D90}"/>
                  </a:ext>
                </a:extLst>
              </p:cNvPr>
              <p:cNvSpPr/>
              <p:nvPr/>
            </p:nvSpPr>
            <p:spPr>
              <a:xfrm>
                <a:off x="1152437" y="3490338"/>
                <a:ext cx="1021818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D11385C-E8B1-9191-A7FB-80DA319A5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37" y="3490338"/>
                <a:ext cx="1021818" cy="39408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201C9A-E824-435E-3228-7331D9D53E52}"/>
                  </a:ext>
                </a:extLst>
              </p:cNvPr>
              <p:cNvSpPr/>
              <p:nvPr/>
            </p:nvSpPr>
            <p:spPr>
              <a:xfrm>
                <a:off x="2574123" y="4026276"/>
                <a:ext cx="476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B201C9A-E824-435E-3228-7331D9D53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123" y="4026276"/>
                <a:ext cx="476861" cy="36933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89FED3C-C2DE-276D-6D84-DAC27A74A15B}"/>
                  </a:ext>
                </a:extLst>
              </p:cNvPr>
              <p:cNvSpPr/>
              <p:nvPr/>
            </p:nvSpPr>
            <p:spPr>
              <a:xfrm>
                <a:off x="2561202" y="4395608"/>
                <a:ext cx="502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89FED3C-C2DE-276D-6D84-DAC27A74A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202" y="4395608"/>
                <a:ext cx="502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C1FA8C6-FB6B-D9A0-7B37-9CDA18A25170}"/>
              </a:ext>
            </a:extLst>
          </p:cNvPr>
          <p:cNvCxnSpPr>
            <a:cxnSpLocks/>
          </p:cNvCxnSpPr>
          <p:nvPr/>
        </p:nvCxnSpPr>
        <p:spPr>
          <a:xfrm flipV="1">
            <a:off x="3050984" y="4414392"/>
            <a:ext cx="613023" cy="68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5F28E44-0E1E-A57D-4326-34D31103EAEC}"/>
              </a:ext>
            </a:extLst>
          </p:cNvPr>
          <p:cNvSpPr txBox="1"/>
          <p:nvPr/>
        </p:nvSpPr>
        <p:spPr>
          <a:xfrm>
            <a:off x="2762918" y="4062503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794CADF-D29A-1651-092D-AFA691191423}"/>
                  </a:ext>
                </a:extLst>
              </p:cNvPr>
              <p:cNvSpPr/>
              <p:nvPr/>
            </p:nvSpPr>
            <p:spPr>
              <a:xfrm>
                <a:off x="3652948" y="4204360"/>
                <a:ext cx="3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794CADF-D29A-1651-092D-AFA691191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48" y="4204360"/>
                <a:ext cx="363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81F57F6-F3E7-00E4-7FC1-A1AB18D95F69}"/>
              </a:ext>
            </a:extLst>
          </p:cNvPr>
          <p:cNvCxnSpPr/>
          <p:nvPr/>
        </p:nvCxnSpPr>
        <p:spPr>
          <a:xfrm>
            <a:off x="4016316" y="4431835"/>
            <a:ext cx="4623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3485C52-FE44-4029-6E36-9D1AB1F8C7FE}"/>
                  </a:ext>
                </a:extLst>
              </p:cNvPr>
              <p:cNvSpPr/>
              <p:nvPr/>
            </p:nvSpPr>
            <p:spPr>
              <a:xfrm>
                <a:off x="4618280" y="3490338"/>
                <a:ext cx="1002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3485C52-FE44-4029-6E36-9D1AB1F8C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80" y="3490338"/>
                <a:ext cx="1002710" cy="369332"/>
              </a:xfrm>
              <a:prstGeom prst="rect">
                <a:avLst/>
              </a:prstGeom>
              <a:blipFill>
                <a:blip r:embed="rId1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B2995374-3F6A-1B91-E897-002C85D68B4F}"/>
              </a:ext>
            </a:extLst>
          </p:cNvPr>
          <p:cNvSpPr txBox="1"/>
          <p:nvPr/>
        </p:nvSpPr>
        <p:spPr>
          <a:xfrm>
            <a:off x="4533490" y="4247169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F4D60AA-3582-2C29-57CC-45A0B8472E42}"/>
                  </a:ext>
                </a:extLst>
              </p:cNvPr>
              <p:cNvSpPr/>
              <p:nvPr/>
            </p:nvSpPr>
            <p:spPr>
              <a:xfrm>
                <a:off x="5657649" y="4236573"/>
                <a:ext cx="377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F4D60AA-3582-2C29-57CC-45A0B8472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49" y="4236573"/>
                <a:ext cx="3776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FDC6A66-62B6-26FE-42AA-4357FD95E4DC}"/>
                  </a:ext>
                </a:extLst>
              </p:cNvPr>
              <p:cNvSpPr/>
              <p:nvPr/>
            </p:nvSpPr>
            <p:spPr>
              <a:xfrm>
                <a:off x="6725881" y="3999648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FDC6A66-62B6-26FE-42AA-4357FD95E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81" y="3999648"/>
                <a:ext cx="558800" cy="53848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FADD6E4-7FDF-2FC3-926F-EFACD191992D}"/>
                  </a:ext>
                </a:extLst>
              </p:cNvPr>
              <p:cNvSpPr/>
              <p:nvPr/>
            </p:nvSpPr>
            <p:spPr>
              <a:xfrm>
                <a:off x="8207944" y="3999648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FADD6E4-7FDF-2FC3-926F-EFACD1919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944" y="3999648"/>
                <a:ext cx="558800" cy="53848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894DB271-1A7E-F6BE-5CCD-B351ACC6B83F}"/>
                  </a:ext>
                </a:extLst>
              </p:cNvPr>
              <p:cNvSpPr/>
              <p:nvPr/>
            </p:nvSpPr>
            <p:spPr>
              <a:xfrm>
                <a:off x="11212418" y="4000434"/>
                <a:ext cx="558800" cy="5384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894DB271-1A7E-F6BE-5CCD-B351ACC6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418" y="4000434"/>
                <a:ext cx="558800" cy="53848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6C61336-224B-D387-BE7E-EE4E99AC62A8}"/>
              </a:ext>
            </a:extLst>
          </p:cNvPr>
          <p:cNvCxnSpPr>
            <a:stCxn id="78" idx="6"/>
            <a:endCxn id="79" idx="2"/>
          </p:cNvCxnSpPr>
          <p:nvPr/>
        </p:nvCxnSpPr>
        <p:spPr>
          <a:xfrm>
            <a:off x="7284681" y="4268888"/>
            <a:ext cx="92326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BAF8201C-BC8C-78B0-84AB-3D3DB9C32499}"/>
              </a:ext>
            </a:extLst>
          </p:cNvPr>
          <p:cNvCxnSpPr>
            <a:cxnSpLocks/>
            <a:stCxn id="79" idx="6"/>
            <a:endCxn id="87" idx="1"/>
          </p:cNvCxnSpPr>
          <p:nvPr/>
        </p:nvCxnSpPr>
        <p:spPr>
          <a:xfrm>
            <a:off x="8766744" y="4268888"/>
            <a:ext cx="1030947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793E7A7B-F6C9-C497-855D-C29EEF7C8791}"/>
              </a:ext>
            </a:extLst>
          </p:cNvPr>
          <p:cNvSpPr txBox="1"/>
          <p:nvPr/>
        </p:nvSpPr>
        <p:spPr>
          <a:xfrm>
            <a:off x="9797691" y="4084222"/>
            <a:ext cx="3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88C6F5CC-F35C-84D9-88FB-968B37CE34B0}"/>
              </a:ext>
            </a:extLst>
          </p:cNvPr>
          <p:cNvCxnSpPr>
            <a:cxnSpLocks/>
            <a:stCxn id="87" idx="3"/>
            <a:endCxn id="82" idx="2"/>
          </p:cNvCxnSpPr>
          <p:nvPr/>
        </p:nvCxnSpPr>
        <p:spPr>
          <a:xfrm>
            <a:off x="10181471" y="4268888"/>
            <a:ext cx="1030947" cy="78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D569641A-3A74-13D2-1AA4-F2FE8163504B}"/>
              </a:ext>
            </a:extLst>
          </p:cNvPr>
          <p:cNvCxnSpPr>
            <a:cxnSpLocks/>
          </p:cNvCxnSpPr>
          <p:nvPr/>
        </p:nvCxnSpPr>
        <p:spPr>
          <a:xfrm flipH="1">
            <a:off x="10171196" y="4363025"/>
            <a:ext cx="103094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C46CA2EF-DEF5-6C9A-57A5-2CF10044FFBD}"/>
              </a:ext>
            </a:extLst>
          </p:cNvPr>
          <p:cNvCxnSpPr>
            <a:cxnSpLocks/>
          </p:cNvCxnSpPr>
          <p:nvPr/>
        </p:nvCxnSpPr>
        <p:spPr>
          <a:xfrm flipH="1">
            <a:off x="8766743" y="4363025"/>
            <a:ext cx="103094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234BD234-ACA9-856F-2583-EE74ECDBDCCE}"/>
              </a:ext>
            </a:extLst>
          </p:cNvPr>
          <p:cNvCxnSpPr>
            <a:cxnSpLocks/>
          </p:cNvCxnSpPr>
          <p:nvPr/>
        </p:nvCxnSpPr>
        <p:spPr>
          <a:xfrm flipH="1">
            <a:off x="7246843" y="4363025"/>
            <a:ext cx="961101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7685879-7808-2612-3D31-CC47230ADFA2}"/>
              </a:ext>
            </a:extLst>
          </p:cNvPr>
          <p:cNvSpPr txBox="1"/>
          <p:nvPr/>
        </p:nvSpPr>
        <p:spPr>
          <a:xfrm>
            <a:off x="7685353" y="3570724"/>
            <a:ext cx="29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(fixed) forward “encoding”</a:t>
            </a:r>
            <a:endParaRPr kumimoji="1" lang="zh-CN" altLang="en-US" i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F84921F-B8AE-E59A-A0DB-C29345C71708}"/>
              </a:ext>
            </a:extLst>
          </p:cNvPr>
          <p:cNvSpPr txBox="1"/>
          <p:nvPr/>
        </p:nvSpPr>
        <p:spPr>
          <a:xfrm>
            <a:off x="8065015" y="4547691"/>
            <a:ext cx="218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“decoding”</a:t>
            </a:r>
            <a:endParaRPr kumimoji="1" lang="zh-CN" altLang="en-US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BC8FB36-CC2E-D38E-4C21-0D7C3AC01E72}"/>
              </a:ext>
            </a:extLst>
          </p:cNvPr>
          <p:cNvSpPr txBox="1"/>
          <p:nvPr/>
        </p:nvSpPr>
        <p:spPr>
          <a:xfrm>
            <a:off x="452834" y="2918271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 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74AA7A1-3372-3F2B-ED5E-4C8662F565D8}"/>
              </a:ext>
            </a:extLst>
          </p:cNvPr>
          <p:cNvSpPr txBox="1"/>
          <p:nvPr/>
        </p:nvSpPr>
        <p:spPr>
          <a:xfrm>
            <a:off x="6391224" y="2923431"/>
            <a:ext cx="209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 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 descr="\documentclass{article}&#10;\usepackage{amsmath}&#10;\pagestyle{empty}&#10;\begin{document}&#10;&#10;$$&#10;\log p_{\theta}(x) \geq \text { variational lower bound }&#10;$$&#10;&#10;&#10;\end{document}" title="IguanaTex Bitmap Display">
            <a:extLst>
              <a:ext uri="{FF2B5EF4-FFF2-40B4-BE49-F238E27FC236}">
                <a16:creationId xmlns:a16="http://schemas.microsoft.com/office/drawing/2014/main" id="{926F427D-8FE1-575F-EE36-7DC3E21906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50417" y="5527961"/>
            <a:ext cx="3230880" cy="243840"/>
          </a:xfrm>
          <a:prstGeom prst="rect">
            <a:avLst/>
          </a:prstGeom>
        </p:spPr>
      </p:pic>
      <p:pic>
        <p:nvPicPr>
          <p:cNvPr id="102" name="图片 101" descr="\documentclass{article}&#10;\usepackage{amsmath}&#10;\pagestyle{empty}&#10;\begin{document}&#10;&#10;$$&#10;\log p_{\theta}(x) \geq E_{q(z \mid x)}\left[\log p_{\theta}(x \mid z)\right]-D_{\mathrm{KL}}\left(q(z \mid x) \| p_{\theta}(z)\right)&#10;$$&#10;&#10;&#10;\end{document}" title="IguanaTex Bitmap Display">
            <a:extLst>
              <a:ext uri="{FF2B5EF4-FFF2-40B4-BE49-F238E27FC236}">
                <a16:creationId xmlns:a16="http://schemas.microsoft.com/office/drawing/2014/main" id="{AA594DEA-180E-0B3E-49DC-D061A0A000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65994" y="6340416"/>
            <a:ext cx="4856480" cy="264160"/>
          </a:xfrm>
          <a:prstGeom prst="rect">
            <a:avLst/>
          </a:prstGeom>
        </p:spPr>
      </p:pic>
      <p:pic>
        <p:nvPicPr>
          <p:cNvPr id="110" name="图片 109" descr="\documentclass{article}&#10;\usepackage{amsmath}&#10;\pagestyle{empty}&#10;\begin{document}&#10;&#10;$$&#10;\log p_{\theta}(x_0) \geq E_{q\left(x_{1: T} \mid x_{0}\right)}\left[\log p_{\theta}\left(x_{0} \mid x_{1: T}\right)\right]-D_{\mathrm{KL}}\left(q\left(x_{1: T} \mid x_{0}\right) \| p_{\theta}\left(x_{1: T}\right)\right)&#10;$$&#10;&#10;&#10;\end{document}" title="IguanaTex Bitmap Display">
            <a:extLst>
              <a:ext uri="{FF2B5EF4-FFF2-40B4-BE49-F238E27FC236}">
                <a16:creationId xmlns:a16="http://schemas.microsoft.com/office/drawing/2014/main" id="{D1EEED39-63B0-3C0E-2E60-2E9F53FBF5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780479" y="6340416"/>
            <a:ext cx="638048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Derivation for the variational lower bound of VAE:</a:t>
            </a:r>
            <a:endParaRPr lang="en" altLang="zh-CN" sz="2000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185CA5-F68A-5E15-7ED8-27780E46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3" y="1983132"/>
            <a:ext cx="5654977" cy="3123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97132-DE8F-FAE9-523F-63AA7A1CF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60" y="2150315"/>
            <a:ext cx="5953358" cy="25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520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diffusion models?</a:t>
            </a:r>
            <a:endParaRPr lang="e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E6925-E8F0-EA0C-EEE3-A375D938ED6E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objective of reverse (diffusion) process: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\documentclass{article}&#10;\usepackage{amsmath}&#10;\pagestyle{empty}&#10;\begin{document}&#10;&#10;\begin{align*}&#10;&amp; -\log p_{\theta}(x_0) \leq - E_{q}\left[\log p_{\theta}\left(x_{0} \mid x_{1: T}\right)\right] + D_{\mathrm{KL}}\left(q\left(x_{1: T} \mid x_{0}\right) \| p_{\theta}\left(x_{1: T}\right)\right) \\&#10;&amp; = - E_{q}\left[\log p_{\theta}\left(x_{0} \mid x_{1: T}\right)\right] + E_{q}\left[\log \frac{q\left(x_{1: T} \mid x_{0}\right)}{p_{\theta}\left(x_{1: T}\right)}\right] \\&#10;&amp; = E_{q}\left[- \log p_{\theta}\left(x_{0} \mid x_{1: T}\right) - \log \frac{p_{\theta}\left(x_{1: T}\right)}{q\left(x_{1: T} \mid x_{0}\right)}\right] \\&#10;&amp; = - E_{q}\left[\log \frac{p_{\theta}\left(x_{0: T}\right)}{q\left(x_{1: T} \mid x_{0}\right)}\right] \\&#10;&amp; = E_{q}\left[\log \frac{q\left(x_{1: T} \mid x_{0}\right)}{p_{\theta}\left(x_{0: T}\right)}\right] \\&#10;&amp; = E_{q}\left[- \log p_\theta \left(x_{T}\right)+\sum_{t \geq 1} \log \frac{q\left(x_{t} \mid x_{t-1}\right)}{p_{\theta}\left(x_{t-1} \mid x_{t}\right)}\right]&#10;\end{align*}\\&#10;&#10;\end{document}" title="IguanaTex Bitmap Display">
            <a:extLst>
              <a:ext uri="{FF2B5EF4-FFF2-40B4-BE49-F238E27FC236}">
                <a16:creationId xmlns:a16="http://schemas.microsoft.com/office/drawing/2014/main" id="{5ED84FA9-09AB-86BB-7F99-72F50A0EB4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0566" y="2026920"/>
            <a:ext cx="6055360" cy="335280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4FCB017F-D1D3-38D4-38E8-A7FC931BA7B4}"/>
              </a:ext>
            </a:extLst>
          </p:cNvPr>
          <p:cNvSpPr txBox="1"/>
          <p:nvPr/>
        </p:nvSpPr>
        <p:spPr>
          <a:xfrm>
            <a:off x="298383" y="1545530"/>
            <a:ext cx="1020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minimize the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log-likelihood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some simplification to the variational lower bound :</a:t>
            </a:r>
          </a:p>
        </p:txBody>
      </p:sp>
      <p:pic>
        <p:nvPicPr>
          <p:cNvPr id="60" name="图片 59" descr="\documentclass{article}&#10;\usepackage{amsmath}&#10;\pagestyle{empty}&#10;\begin{document}&#10;&#10;$&#10;L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$&#10;&#10;&#10;\end{document}" title="IguanaTex Bitmap Display">
            <a:extLst>
              <a:ext uri="{FF2B5EF4-FFF2-40B4-BE49-F238E27FC236}">
                <a16:creationId xmlns:a16="http://schemas.microsoft.com/office/drawing/2014/main" id="{E75D26D4-AC76-F868-EF39-8660D38723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19678" y="5749451"/>
            <a:ext cx="8453119" cy="548640"/>
          </a:xfrm>
          <a:prstGeom prst="rect">
            <a:avLst/>
          </a:prstGeom>
        </p:spPr>
      </p:pic>
      <p:pic>
        <p:nvPicPr>
          <p:cNvPr id="93" name="图片 92" descr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 title="IguanaTex Bitmap Display">
            <a:extLst>
              <a:ext uri="{FF2B5EF4-FFF2-40B4-BE49-F238E27FC236}">
                <a16:creationId xmlns:a16="http://schemas.microsoft.com/office/drawing/2014/main" id="{998255F9-D1A8-2BDC-D8A7-629F98ABDE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88147" y="4888337"/>
            <a:ext cx="3332480" cy="284480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C8DACC4C-DBB5-4C73-6EB3-75FC645E7C02}"/>
              </a:ext>
            </a:extLst>
          </p:cNvPr>
          <p:cNvSpPr txBox="1"/>
          <p:nvPr/>
        </p:nvSpPr>
        <p:spPr>
          <a:xfrm>
            <a:off x="4450417" y="4853563"/>
            <a:ext cx="30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property :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490F068-FD5E-6AB8-E0C6-E9EAA0EDC3FE}"/>
              </a:ext>
            </a:extLst>
          </p:cNvPr>
          <p:cNvSpPr/>
          <p:nvPr/>
        </p:nvSpPr>
        <p:spPr>
          <a:xfrm>
            <a:off x="1627011" y="5586168"/>
            <a:ext cx="8661440" cy="821784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弧形箭头 6">
            <a:extLst>
              <a:ext uri="{FF2B5EF4-FFF2-40B4-BE49-F238E27FC236}">
                <a16:creationId xmlns:a16="http://schemas.microsoft.com/office/drawing/2014/main" id="{C62B6EE5-580B-96AC-4C40-63B12656FC25}"/>
              </a:ext>
            </a:extLst>
          </p:cNvPr>
          <p:cNvSpPr/>
          <p:nvPr/>
        </p:nvSpPr>
        <p:spPr>
          <a:xfrm>
            <a:off x="509048" y="5438260"/>
            <a:ext cx="650450" cy="711923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26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320"/>
  <p:tag name="OUTPUTTYPE" val="PDF"/>
  <p:tag name="IGUANATEXVERSION" val="160"/>
  <p:tag name="LATEXADDIN" val="\documentclass{article}&#10;\usepackage{amsmath}&#10;\pagestyle{empty}&#10;\begin{document}&#10;&#10;$$&#10;q\left(\mathbf{x}_{t} \mid \mathbf{x}_{t-1}\right)=\mathcal{N}\left(\mathbf{x}_{t} ; \sqrt{1-\beta_{t}} \mathbf{x}_{t-1}, \beta_{t} \mathbf{I}\right) \quad q\left(\mathbf{x}_{1: T} \mid \mathbf{x}_{0}\right)=\prod_{t=1}^{T} q\left(\mathbf{x}_{t} \mid \mathbf{x}_{t-1}\right)&#10;$$&#10;&#10;&#10;\end{document}"/>
  <p:tag name="IGUANATEXSIZE" val="16"/>
  <p:tag name="IGUANATEXCURSOR" val="361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"/>
  <p:tag name="ORIGINALWIDTH" val="298"/>
  <p:tag name="OUTPUTTYPE" val="PDF"/>
  <p:tag name="IGUANATEXVERSION" val="160"/>
  <p:tag name="LATEXADDIN" val="\documentclass{article}&#10;\usepackage{amsmath}&#10;\pagestyle{empty}&#10;\begin{document}&#10;&#10;\begin{align*}&#10;&amp; -\log p_{\theta}(x_0) \leq - E_{q}\left[\log p_{\theta}\left(x_{0} \mid x_{1: T}\right)\right] + D_{\mathrm{KL}}\left(q\left(x_{1: T} \mid x_{0}\right) \| p_{\theta}\left(x_{1: T}\right)\right) \\&#10;&amp; = - E_{q}\left[\log p_{\theta}\left(x_{0} \mid x_{1: T}\right)\right] + E_{q}\left[\log \frac{q\left(x_{1: T} \mid x_{0}\right)}{p_{\theta}\left(x_{1: T}\right)}\right] \\&#10;&amp; = E_{q}\left[- \log p_{\theta}\left(x_{0} \mid x_{1: T}\right) - \log \frac{p_{\theta}\left(x_{1: T}\right)}{q\left(x_{1: T} \mid x_{0}\right)}\right] \\&#10;&amp; = - E_{q}\left[\log \frac{p_{\theta}\left(x_{0: T}\right)}{q\left(x_{1: T} \mid x_{0}\right)}\right] \\&#10;&amp; = E_{q}\left[\log \frac{q\left(x_{1: T} \mid x_{0}\right)}{p_{\theta}\left(x_{0: T}\right)}\right] \\&#10;&amp; = E_{q}\left[- \log p_\theta \left(x_{T}\right)+\sum_{t \geq 1} \log \frac{q\left(x_{t} \mid x_{t-1}\right)}{p_{\theta}\left(x_{t-1} \mid x_{t}\right)}\right]&#10;\end{align*}\\&#10;&#10;\end{document}"/>
  <p:tag name="IGUANATEXSIZE" val="16"/>
  <p:tag name="IGUANATEXCURSOR" val="866"/>
  <p:tag name="TRANSPARENCY" val="True"/>
  <p:tag name="LATEXENGINEID" val="0"/>
  <p:tag name="TEMPFOLDER" val="/private/var/folders/81/t8ktnw1d395bmxyby3rldhx40000gn/T/com.microsoft.Powerpoint/TemporaryItems/"/>
  <p:tag name="LATEXFORMHEIGHT" val="618"/>
  <p:tag name="LATEXFORMWIDTH" val="1201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416"/>
  <p:tag name="OUTPUTTYPE" val="PDF"/>
  <p:tag name="IGUANATEXVERSION" val="160"/>
  <p:tag name="LATEXADDIN" val="\documentclass{article}&#10;\usepackage{amsmath}&#10;\pagestyle{empty}&#10;\begin{document}&#10;&#10;$&#10;L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$&#10;&#10;&#10;\end{document}"/>
  <p:tag name="IGUANATEXSIZE" val="16"/>
  <p:tag name="IGUANATEXCURSOR" val="8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64"/>
  <p:tag name="OUTPUTTYPE" val="PDF"/>
  <p:tag name="IGUANATEXVERSION" val="160"/>
  <p:tag name="LATEXADDIN" val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/>
  <p:tag name="IGUANATEXSIZE" val="16"/>
  <p:tag name="IGUANATEXCURSOR" val="25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9"/>
  <p:tag name="ORIGINALWIDTH" val="399"/>
  <p:tag name="OUTPUTTYPE" val="PDF"/>
  <p:tag name="IGUANATEXVERSION" val="160"/>
  <p:tag name="LATEXADDIN" val="\documentclass{article}&#10;\usepackage{amsmath}&#10;\pagestyle{empty}&#10;\begin{document}&#10;&#10;&#10;\begin{align*}&#10;&amp; L_{vlb} = E_{q}\left[- \log p_\theta \left(x_{T}\right)+\sum_{t \geq 1} \log \frac{q\left(x_{t} \mid x_{t-1}\right)}{p_{\theta}\left(x_{t-1} \mid x_{t}\right)}\right] \\&#10;&amp; = E_q [- \log p_\theta (x_T) + \sum\limits^T_{t=2} \log \frac{q(x_t|x_{t-1})}{p_\theta(x_{t-1}|x_t)} + \log\frac{q(x_1|x_0)}{p_\theta(x_0|x_1)}] \\&#10;&amp; = E_q [- \log p_\theta (x_T) + \sum\limits^T_{t=2} \log \frac{q(x_{t-1}|x_t, x_0)}{p_\theta(x_{t-1}|x_t)} \times \frac{q(x_t|x_0)}{q(x_{t-1}|x_0) } + \log\frac{q(x_1|x_0)}{p_\theta(x_0|x_1)}] \\&#10;&amp; = E_q [- \log p_\theta (x_T) + \sum\limits^T_{t=2} \log \frac{q(x_{t-1}|x_t, x_0)}{p_\theta(x_{t-1}|x_t)} +  \sum\limits^T_{t=2}\log\frac{q(x_t|x_0)}{q(x_{t-1}|x_0)}  + \log\frac{q(x_1|x_0)}{p_\theta(x_0|x_1)}] \\&#10;&amp; = E_q [- \log p_\theta (x_T) + \sum\limits^T_{t=2} \log \frac{q(x_{t-1}|x_t, x_0)}{p_\theta(x_{t-1}|x_t)} +  \log\frac{q(x_T|x_0)}{q(x_{1}|x_0)}  + \log\frac{q(x_1|x_0)}{p_\theta(x_0|x_1)}] \\&#10;&amp; = E_q [- \log p_\theta (x_T) + \sum\limits^T_{t=2} \log \frac{q(x_{t-1}|x_t, x_0)}{p_\theta(x_{t-1}|x_t)} +  \log\frac{q(x_T|x_0)}{q(x_0|x_1)}] \\&#10;&amp; = E_q [\log\frac{q(x_T|x_0)}{p_\theta(x_T)} + \sum\limits^T_{t=2} \log \frac{q(x_{t-1}|x_t, x_0)}{p_\theta(x_{t-1}|x_t)} - \log p_\theta(x_0|x_1) ] \\&#10;&amp;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\end{align*} &#9;  &#10;&#10;\end{document}"/>
  <p:tag name="IGUANATEXSIZE" val="12"/>
  <p:tag name="IGUANATEXCURSOR" val="1333"/>
  <p:tag name="TRANSPARENCY" val="True"/>
  <p:tag name="LATEXENGINEID" val="0"/>
  <p:tag name="TEMPFOLDER" val="/private/var/folders/81/t8ktnw1d395bmxyby3rldhx40000gn/T/com.microsoft.Powerpoint/TemporaryItems/"/>
  <p:tag name="LATEXFORMHEIGHT" val="574"/>
  <p:tag name="LATEXFORMWIDTH" val="1391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91"/>
  <p:tag name="OUTPUTTYPE" val="PDF"/>
  <p:tag name="IGUANATEXVERSION" val="160"/>
  <p:tag name="LATEXADDIN" val="\documentclass{article}&#10;\usepackage{amsmath}&#10;\pagestyle{empty}&#10;\begin{document}&#10;&#10;$q\left(\mathbf{x}_{t-1} \mid \mathbf{x}_{t}, \mathbf{x}_{0}\right)=\mathcal{N}\left(\mathbf{x}_{t-1} ; \tilde{\boldsymbol{\mu}}_{t}\left(\mathbf{x}_{t}, \mathbf{x}_{0}\right), \tilde{\beta}_{t} \mathbf{I}\right)$&#10;&#10;&#10;\end{document}"/>
  <p:tag name="IGUANATEXSIZE" val="16"/>
  <p:tag name="IGUANATEXCURSOR" val="29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"/>
  <p:tag name="ORIGINALWIDTH" val="179"/>
  <p:tag name="OUTPUTTYPE" val="PDF"/>
  <p:tag name="IGUANATEXVERSION" val="160"/>
  <p:tag name="LATEXADDIN" val="\documentclass{article}&#10;\usepackage{amsmath}&#10;\pagestyle{empty}&#10;\begin{document}&#10;&#10;&#10;$\tilde{\boldsymbol{\mu}}_{t}\left(\mathbf{x}_{t}, \mathbf{x}_{0}\right):=\frac{\sqrt{\bar{\alpha}_{t-1}} \beta_{t}}{1-\bar{\alpha}_{t}} \mathbf{x}_{0}+\frac{\sqrt{\alpha_{t}}\left(1-\bar{\alpha}_{t-1}\right)}{1-\bar{\alpha}_{t}} \mathbf{x}_{t}$&#10;&#10;\end{document}"/>
  <p:tag name="IGUANATEXSIZE" val="16"/>
  <p:tag name="IGUANATEXCURSOR" val="32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65"/>
  <p:tag name="OUTPUTTYPE" val="PDF"/>
  <p:tag name="IGUANATEXVERSION" val="160"/>
  <p:tag name="LATEXADDIN" val="\documentclass{article}&#10;\usepackage{amsmath}&#10;\pagestyle{empty}&#10;\begin{document}&#10;&#10;$\tilde{\beta}_{t}:=\frac{1-\bar{\alpha}_{t-1}}{1-\bar{\alpha}_{t}} \beta_{t}$&#10;&#10;&#10;\end{document}"/>
  <p:tag name="IGUANATEXSIZE" val="16"/>
  <p:tag name="IGUANATEXCURSOR" val="159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50"/>
  <p:tag name="OUTPUTTYPE" val="PDF"/>
  <p:tag name="IGUANATEXVERSION" val="160"/>
  <p:tag name="LATEXADDIN" val="\documentclass{article}&#10;\usepackage{amsmath}&#10;\pagestyle{empty}&#10;\begin{document}&#10;&#10;$\begin{aligned} \tilde{\boldsymbol{\mu}}_{t} &amp;=\frac{\sqrt{\alpha_{t}}\left(1-\bar{\alpha}_{t-1}\right)}{1-\bar{\alpha}_{t}} \mathbf{x}_{t}+\frac{\sqrt{\bar{\alpha}_{t-1}} \beta_{t}}{1-\bar{\alpha}_{t}} \frac{1}{\sqrt{\bar{\alpha}_{t}}}\left(\mathbf{x}_{t}-\sqrt{1-\bar{\alpha}_{t} \mathbf{z}_{t}}\right) \\ &amp;=\frac{1}{\sqrt{\alpha_{t}}}\left(\mathbf{x}_{t}-\frac{\beta_{t}}{\sqrt{1-\bar{\alpha}_{t}}} \mathbf{z}_{t}\right) \end{aligned}$&#10;&#10;&#10;\end{document}"/>
  <p:tag name="IGUANATEXSIZE" val="16"/>
  <p:tag name="IGUANATEXCURSOR" val="520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64"/>
  <p:tag name="OUTPUTTYPE" val="PDF"/>
  <p:tag name="IGUANATEXVERSION" val="160"/>
  <p:tag name="LATEXADDIN" val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/>
  <p:tag name="IGUANATEXSIZE" val="16"/>
  <p:tag name="IGUANATEXCURSOR" val="25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9"/>
  <p:tag name="OUTPUTTYPE" val="PDF"/>
  <p:tag name="IGUANATEXVERSION" val="160"/>
  <p:tag name="LATEXADDIN" val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/>
  <p:tag name="IGUANATEXSIZE" val="16"/>
  <p:tag name="IGUANATEXCURSOR" val="29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13"/>
  <p:tag name="OUTPUTTYPE" val="PDF"/>
  <p:tag name="IGUANATEXVERSION" val="160"/>
  <p:tag name="LATEXADDIN" val="\documentclass{article}&#10;\usepackage{amsmath}&#10;\pagestyle{empty}&#10;\begin{document}&#10;&#10;$\alpha_{t}=1-\beta_{t}, \bar{\alpha}_{t}=\prod_{i=1}^{T} \boldsymbol{\alpha}_{i}$&#10;&#10;&#10;\end{document}"/>
  <p:tag name="IGUANATEXSIZE" val="16"/>
  <p:tag name="IGUANATEXCURSOR" val="162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416"/>
  <p:tag name="OUTPUTTYPE" val="PDF"/>
  <p:tag name="IGUANATEXVERSION" val="160"/>
  <p:tag name="LATEXADDIN" val="\documentclass{article}&#10;\usepackage{amsmath}&#10;\pagestyle{empty}&#10;\begin{document}&#10;&#10;$&#10;L = E_{q}[\underbrace{D_{\mathrm{KL}}\left(q\left(\mathbf{x}_{T} \mid \mathbf{x}_{0}\right) \| p\left(\mathbf{x}_{T}\right)\right)}_{L_{T}}+\sum_{t&gt;1} \underbrace{D_{\mathrm{KL}}\left(q\left(\mathbf{x}_{t-1} \mid \mathbf{x}_{t}, \mathbf{x}_{0}\right) \| p_{\theta}\left(\mathbf{x}_{t-1} \mid \mathbf{x}_{t}\right)\right)}_{L_{t-1}} \underbrace{-\log p_{\theta}\left(\mathbf{x}_{0} \mid \mathbf{x}_{1}\right)}_{L_{0}}]&#10;$&#10;&#10;&#10;\end{document}"/>
  <p:tag name="IGUANATEXSIZE" val="16"/>
  <p:tag name="IGUANATEXCURSOR" val="8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"/>
  <p:tag name="ORIGINALWIDTH" val="448"/>
  <p:tag name="OUTPUTTYPE" val="PDF"/>
  <p:tag name="IGUANATEXVERSION" val="160"/>
  <p:tag name="LATEXADDIN" val="\documentclass{article}&#10;\usepackage{amsmath}&#10;\pagestyle{empty}&#10;\begin{document}&#10;&#10;$\begin{aligned} q\left(\mathbf{x}_{t-1} \mid \mathbf{x}_{t}, \mathbf{x}_{0}\right) &amp;=q\left(\mathbf{x}_{t} \mid \mathbf{x}_{t-1}, \mathbf{x}_{0}\right) \frac{q\left(\mathbf{x}_{t-1} \mid \mathbf{x}_{0}\right)}{q\left(\mathbf{x}_{t} \mid \mathbf{x}_{0}\right)} \\ &amp; \propto \exp \left(-\frac{1}{2}\left(\frac{\left(\mathbf{x}_{t}-\sqrt{\alpha_{t}} \mathbf{x}_{t-1}\right)^{2}}{\beta_{t}}+\frac{\left(\mathbf{x}_{t-1}-\sqrt{\bar{\alpha}_{t-1} \mathbf{x}_{0}}\right)^{2}}{1-\bar{\alpha}_{t-1}}-\frac{\left(\mathbf{x}_{t}-\sqrt{\bar{\alpha}_{t}} \mathbf{x}_{0}\right)^{2}}{1-\bar{\alpha}_{t}}\right)\right) \\ &amp;=\exp \left(-\frac{1}{2}\left(\left(\frac{\alpha_{t}}{\beta_{t}}+\frac{1}{1-\bar{\alpha}_{t-1}}\right) \mathbf{x}_{t-1}^{2}-\left(\frac{\alpha_{1}}{\beta_{t}}\right.\right.\right.\left.\left.\left(\frac{2 \sqrt{\alpha_{t}}}{\beta_{t}} x_{t}+\frac{2 \sqrt{\bar{\alpha}_{t}}}{1-\bar{\alpha}_{t}} x_{0}\right) x_{t-1}+C\left(x_{t}, x_{0}\right)\right)\right)\end{aligned}$&#10;&#10;&#10;\end{document}"/>
  <p:tag name="IGUANATEXSIZE" val="14"/>
  <p:tag name="IGUANATEXCURSOR" val="1044"/>
  <p:tag name="TRANSPARENCY" val="True"/>
  <p:tag name="LATEXENGINEID" val="0"/>
  <p:tag name="TEMPFOLDER" val="/private/var/folders/81/t8ktnw1d395bmxyby3rldhx40000gn/T/com.microsoft.Powerpoint/TemporaryItems/"/>
  <p:tag name="LATEXFORMHEIGHT" val="625"/>
  <p:tag name="LATEXFORMWIDTH" val="907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59"/>
  <p:tag name="OUTPUTTYPE" val="PDF"/>
  <p:tag name="IGUANATEXVERSION" val="160"/>
  <p:tag name="LATEXADDIN" val="\documentclass{article}&#10;\usepackage{amsmath}&#10;\pagestyle{empty}&#10;\begin{document}&#10;&#10;&#10;$\tilde{\beta}_{t}=1 /\left(\frac{\alpha_{t}}{\beta_{t}}+\frac{1}{1-\bar{\alpha}_{t-1}}\right)=\frac{1-\bar{\alpha}_{t-1}}{1-\bar{\alpha}_{t}} \cdot \beta_{t}$&#10;&#10;\end{document}"/>
  <p:tag name="IGUANATEXSIZE" val="14"/>
  <p:tag name="IGUANATEXCURSOR" val="242"/>
  <p:tag name="TRANSPARENCY" val="True"/>
  <p:tag name="LATEXENGINEID" val="0"/>
  <p:tag name="TEMPFOLDER" val="/private/var/folders/81/t8ktnw1d395bmxyby3rldhx40000gn/T/com.microsoft.Powerpoint/TemporaryItems/"/>
  <p:tag name="LATEXFORMHEIGHT" val="621"/>
  <p:tag name="LATEXFORMWIDTH" val="958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341"/>
  <p:tag name="OUTPUTTYPE" val="PDF"/>
  <p:tag name="IGUANATEXVERSION" val="160"/>
  <p:tag name="LATEXADDIN" val="\documentclass{article}&#10;\usepackage{amsmath}&#10;\pagestyle{empty}&#10;\begin{document}&#10;&#10;$\tilde{\boldsymbol{\mu}}_{t}\left(\mathbf{x}_{t}, \mathbf{x}_{0}\right)=\left(\frac{\sqrt{\alpha_{t}}}{\beta_{t}} \mathbf{x}_{t}+\frac{\sqrt{\bar{\alpha}_{t}}}{1-\bar{\alpha}_{t}} \mathbf{x}_{0}\right) /\left(\frac{\alpha_{t}}{\beta_{t}}+\frac{1}{1-\bar{\alpha}_{t-1}}\right)=\frac{\sqrt{\alpha_{t}}\left(1-\bar{\alpha}_{t-1}\right)}{1-\bar{\alpha}_{t}} \mathbf{x}_{t}+\frac{\sqrt{\bar{\alpha}_{t-1}} \beta_{t}}{1-\bar{\alpha}_{t}} \mathbf{x}_{0}$&#10;&#10;&#10;&#10;\end{document}"/>
  <p:tag name="IGUANATEXSIZE" val="14"/>
  <p:tag name="IGUANATEXCURSOR" val="530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9"/>
  <p:tag name="OUTPUTTYPE" val="PDF"/>
  <p:tag name="IGUANATEXVERSION" val="160"/>
  <p:tag name="LATEXADDIN" val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/>
  <p:tag name="IGUANATEXSIZE" val="18"/>
  <p:tag name="IGUANATEXCURSOR" val="29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9"/>
  <p:tag name="OUTPUTTYPE" val="PDF"/>
  <p:tag name="IGUANATEXVERSION" val="160"/>
  <p:tag name="LATEXADDIN" val="\documentclass{article}&#10;\usepackage{amsmath}&#10;\pagestyle{empty}&#10;\begin{document}&#10;&#10;&#10;$\boldsymbol{\Sigma}_{\theta}\left(\mathbf{x}_{t}, t\right)=\sigma_{t}^{2} \mathbf{I}$&#10;&#10;\end{document}"/>
  <p:tag name="IGUANATEXSIZE" val="20"/>
  <p:tag name="IGUANATEXCURSOR" val="16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96"/>
  <p:tag name="OUTPUTTYPE" val="PDF"/>
  <p:tag name="IGUANATEXVERSION" val="160"/>
  <p:tag name="LATEXADDIN" val="\documentclass{article}&#10;\usepackage{amsmath}&#10;\pagestyle{empty}&#10;\begin{document}&#10;&#10;\begin{align*}&#10;&amp; \sigma_{t}^{2}=\beta_{t} \\&#10;&amp; \sigma_{t}^{2}=\tilde{\beta}_{t}=\frac{1-\bar{\alpha}_{t-1}}{1-\bar{\alpha}_{t}} \beta_{t}&#10;\end{align*}&#10;&#10;&#10;\end{document}"/>
  <p:tag name="IGUANATEXSIZE" val="20"/>
  <p:tag name="IGUANATEXCURSOR" val="123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9"/>
  <p:tag name="OUTPUTTYPE" val="PDF"/>
  <p:tag name="IGUANATEXVERSION" val="160"/>
  <p:tag name="LATEXADDIN" val="\documentclass{article}&#10;\usepackage{amsmath}&#10;\pagestyle{empty}&#10;\begin{document}&#10;&#10;&#10;$p_{\theta}\left(\mathbf{x}_{t-1} \mid \mathbf{x}_{t}\right)=\mathcal{N}\left(\mathbf{x}_{t-1} ; \boldsymbol{\mu}_{\theta}\left(\mathbf{x}_{t}, t\right), \mathbf{\Sigma}_{\theta}\left(\mathbf{x}_{t}, t\right)\right)$&#10;&#10;\end{document}"/>
  <p:tag name="IGUANATEXSIZE" val="18"/>
  <p:tag name="IGUANATEXCURSOR" val="29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13"/>
  <p:tag name="OUTPUTTYPE" val="PDF"/>
  <p:tag name="IGUANATEXVERSION" val="160"/>
  <p:tag name="LATEXADDIN" val="\documentclass{article}&#10;\usepackage{amsmath}&#10;\pagestyle{empty}&#10;\begin{document}&#10;&#10;&#10;$\tilde{\boldsymbol{\mu}}_{t}=\frac{1}{\sqrt{\alpha_{t}}}\left(\mathbf{x}_{t}-\frac{\beta_{t}}{\sqrt{1-\bar{\alpha}_{t}}} \mathbf{z}_{t}\right)$&#10;&#10;\end{document}"/>
  <p:tag name="IGUANATEXSIZE" val="14"/>
  <p:tag name="IGUANATEXCURSOR" val="213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"/>
  <p:tag name="ORIGINALWIDTH" val="268"/>
  <p:tag name="OUTPUTTYPE" val="PDF"/>
  <p:tag name="IGUANATEXVERSION" val="160"/>
  <p:tag name="LATEXADDIN" val="\documentclass{article}&#10;\usepackage{amsmath}&#10;\pagestyle{empty}&#10;\begin{document}&#10;&#10;$$&#10;\mu_{\theta}\left(\mathbf{x}_{t}, t\right)=\frac{1}{\sqrt{\alpha_{t}}}\left(\mathbf{x}_{t}-\frac{\beta_{t}}{\sqrt{1-\bar{\alpha}_{t}}} \mathbf{z}_{\theta}\left(\mathbf{x}_{t}, t\right)\right)&#10;$$&#10;Thus $\mathbf{x}_{t-1}=\mathcal{N}\left(\mathbf{x}_{t-1} ; \frac{1}{\sqrt{\alpha_{t}}}\left(\mathbf{x}_{t}-\frac{\beta_{t}}{\sqrt{1-\bar{\alpha}_{t}}} \mathbf{z}_{\theta}\left(\mathbf{x}_{t}, t\right)\right), \mathbf{\Sigma}_{\theta}\left(\mathbf{x}_{t}, t\right)\right)$&#10;&#10;&#10;\end{document}"/>
  <p:tag name="IGUANATEXSIZE" val="16"/>
  <p:tag name="IGUANATEXCURSOR" val="550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64"/>
  <p:tag name="OUTPUTTYPE" val="PDF"/>
  <p:tag name="IGUANATEXVERSION" val="160"/>
  <p:tag name="LATEXADDIN" val="\documentclass{article}&#10;\usepackage{amsmath}&#10;\pagestyle{empty}&#10;\begin{document}&#10;&#10;&#10;$$q\left(\mathbf{x}_{t} \mid \mathbf{x}_{0}\right)=\mathcal{N}\left(\mathbf{x}_{t} ; \sqrt{\bar{\alpha}_{t}} \mathbf{x}_{0},\left(1-\bar{\alpha}_{t}\right) \mathbf{I}\right)$$&#10;&#10;\end{document}"/>
  <p:tag name="IGUANATEXSIZE" val="16"/>
  <p:tag name="IGUANATEXCURSOR" val="25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"/>
  <p:tag name="ORIGINALWIDTH" val="340"/>
  <p:tag name="OUTPUTTYPE" val="PDF"/>
  <p:tag name="IGUANATEXVERSION" val="160"/>
  <p:tag name="LATEXADDIN" val="\documentclass{article}&#10;\usepackage{amsmath}&#10;\pagestyle{empty}&#10;\begin{document}&#10;&#10;$$&#10;\begin{aligned}&#10;&amp;L_{t}=E_{\mathbf{x}_{0, \mathbf{z}}}\left[\frac{1}{2\left\|\boldsymbol{\Sigma}_{\theta}\left(\mathbf{x}_{t}, t\right)\right\|_{2}^{2}}\left\| \tilde{\mu}_t (x_t, x_0) - \mu_{\theta}\left(\mathbf{x}_{t}, t\right)\right\|^{2}\right]\\&#10;&amp;=E_{\mathbf{x}_{0, \mathbf{z}}}\left[\frac{1}{2\left\|\mathbf{\Sigma}_{\theta}\right\|_{2}^{2}}\left\|\frac{1}{\sqrt{\alpha_{i}}}\left(\mathbf{x}_{t}-\frac{\beta_t}{\sqrt{1- \bar{\alpha}_t}}\right)z_t  \frac{1}{\sqrt{\alpha_{t}}}\left(\mathbf{x}_{t}-\frac{\beta_{t}}{\sqrt{1-\bar{\alpha}_{t}}} \mathbf{z}_{\theta}\left(\mathbf{x}_{t}, t\right)\right)\right\|^{2}\right]\\&#10;&amp;=E_{\mathbf{x}_{0, \mathbf{z}}}\left[\frac{\beta_{t}^{2}}{2 \alpha_{t}\left(1-\bar{\alpha}_{t}\right)\left\|\mathbf{\Sigma}_{\theta}\right\|_{2}^{2}}\left\|\mathbf{z}_{t}-\mathbf{z}_{\theta}\left(\mathbf{x}_{t}, t\right)\right\|^{2}\right]\\&#10;&amp;=E_{\mathbf{x}_{0, \mathbf{z}}}\left[\frac{\beta_{t}^{2}}{2 \alpha_{t}\left(1-\bar{\alpha}_{t}\right)\left\|\mathbf{\Sigma}_{\theta}\right\|_{2}^{2}}\left\|\mathbf{z}_{t}-\mathbf{z}_{\theta}\left(\sqrt{\bar{\alpha}_{t}} \mathbf{x}_{0}+\sqrt{1-\bar{\alpha}_{t}} \mathbf{z}_{t}, t\right)\right\|^{2}\right]&#10;\end{aligned}&#10;$$&#10;&#10;&#10;\end{document}"/>
  <p:tag name="IGUANATEXSIZE" val="14"/>
  <p:tag name="IGUANATEXCURSOR" val="535"/>
  <p:tag name="TRANSPARENCY" val="True"/>
  <p:tag name="LATEXENGINEID" val="0"/>
  <p:tag name="TEMPFOLDER" val="/private/var/folders/81/t8ktnw1d395bmxyby3rldhx40000gn/T/com.microsoft.Powerpoint/TemporaryItems/"/>
  <p:tag name="LATEXFORMHEIGHT" val="529"/>
  <p:tag name="LATEXFORMWIDTH" val="1116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231"/>
  <p:tag name="OUTPUTTYPE" val="PDF"/>
  <p:tag name="IGUANATEXVERSION" val="160"/>
  <p:tag name="LATEXADDIN" val="\documentclass{article}&#10;\usepackage{amsmath}&#10;\pagestyle{empty}&#10;\begin{document}&#10;&#10;$$&#10;L_{t}^{\text {simple }}=E_{\mathbf{x}_{0, \mathbf{z}_{t}}}\left[\left\|\mathbf{z}_{t}-\mathbf{z}_{\theta}\left(\sqrt{\bar{\alpha}_{t}} \mathbf{x}_{0}+\sqrt{1-\bar{\alpha}_{t}} \mathbf{z}_{t}, t\right)\right\|^{2}\right]&#10;$$&#10;&#10;&#10;\end{document}"/>
  <p:tag name="IGUANATEXSIZE" val="16"/>
  <p:tag name="IGUANATEXCURSOR" val="10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7"/>
  <p:tag name="OUTPUTTYPE" val="PDF"/>
  <p:tag name="IGUANATEXVERSION" val="160"/>
  <p:tag name="LATEXADDIN" val="\documentclass{article}&#10;\usepackage{amsmath}&#10;\pagestyle{empty}&#10;\begin{document}&#10;&#10;&#10;$$&#10;p_{\theta}\left(x_{t} \mid x_{t+1}\right)&#10;$$&#10;&#10;\end{document}"/>
  <p:tag name="IGUANATEXSIZE" val="16"/>
  <p:tag name="IGUANATEXCURSOR" val="129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4"/>
  <p:tag name="OUTPUTTYPE" val="PDF"/>
  <p:tag name="IGUANATEXVERSION" val="160"/>
  <p:tag name="LATEXADDIN" val="\documentclass{article}&#10;\usepackage{amsmath}&#10;\pagestyle{empty}&#10;\begin{document}&#10;&#10;&#10;$$&#10;p_{\phi}\left(y \mid x_{t}\right)&#10;$$&#10;&#10;\end{document}"/>
  <p:tag name="IGUANATEXSIZE" val="16"/>
  <p:tag name="IGUANATEXCURSOR" val="121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5"/>
  <p:tag name="OUTPUTTYPE" val="PDF"/>
  <p:tag name="IGUANATEXVERSION" val="160"/>
  <p:tag name="LATEXADDIN" val="\documentclass{article}&#10;\usepackage{amsmath}&#10;\pagestyle{empty}&#10;\begin{document}&#10;&#10;&#10;$$&#10;p_{\theta, \phi}\left(x_{t} \mid x_{t+1}, y\right)=Z p_{\theta}\left(x_{t} \mid x_{t+1}\right) p_{\phi}\left(y \mid x_{t}\right)&#10;$$&#10;&#10;\end{document}"/>
  <p:tag name="IGUANATEXSIZE" val="16"/>
  <p:tag name="IGUANATEXCURSOR" val="216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220"/>
  <p:tag name="OUTPUTTYPE" val="PDF"/>
  <p:tag name="IGUANATEXVERSION" val="160"/>
  <p:tag name="LATEXADDIN" val="\documentclass{article}&#10;\usepackage{amsmath}&#10;\pagestyle{empty}&#10;\begin{document}&#10;&#10;&#10;$$&#10;\begin{aligned}&#10;p_{\theta}\left(x_{t} \mid x_{t+1}\right) &amp;=\mathcal{N}(\mu, \Sigma) \\&#10;\log p_{\theta}\left(x_{t} \mid x_{t+1}\right) &amp;=-\frac{1}{2}\left(x_{t}-\mu\right)^{T} \Sigma^{-1}\left(x_{t}-\mu\right)+C&#10;\end{aligned}&#10;$$&#10;&#10;&#10;\end{document}"/>
  <p:tag name="IGUANATEXSIZE" val="16"/>
  <p:tag name="IGUANATEXCURSOR" val="31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98"/>
  <p:tag name="OUTPUTTYPE" val="PDF"/>
  <p:tag name="IGUANATEXVERSION" val="160"/>
  <p:tag name="LATEXADDIN" val="\documentclass{article}&#10;\usepackage{amsmath}&#10;\pagestyle{empty}&#10;\begin{document}&#10;&#10;$$&#10;\begin{aligned}&#10;\log p_{\phi}\left(y \mid x_{t}\right) &amp;\left.\approx \log p_{\phi}\left(y \mid x_{t}\right)\right|_{x_{t}=\mu}+\left.\left(x_{t}-\mu\right) \nabla_{x_{t}} \log p_{\phi}\left(y \mid x_{t}\right)\right|_{x_{t}=\mu} \\&#10;&amp;=\left(x_{t}-\mu\right) g+C_{1}&#10;\end{aligned}&#10;$$&#10;&#10;&#10;\end{document}"/>
  <p:tag name="IGUANATEXSIZE" val="16"/>
  <p:tag name="IGUANATEXCURSOR" val="366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220"/>
  <p:tag name="OUTPUTTYPE" val="PDF"/>
  <p:tag name="IGUANATEXVERSION" val="160"/>
  <p:tag name="LATEXADDIN" val="\documentclass{article}&#10;\usepackage{amsmath}&#10;\pagestyle{empty}&#10;\begin{document}&#10;&#10;&#10;$$&#10;\begin{aligned}&#10;p_{\theta}\left(x_{t} \mid x_{t+1}\right) &amp;=\mathcal{N}(\mu, \Sigma) \\&#10;\log p_{\theta}\left(x_{t} \mid x_{t+1}\right) &amp;=-\frac{1}{2}\left(x_{t}-\mu\right)^{T} \Sigma^{-1}\left(x_{t}-\mu\right)+C&#10;\end{aligned}&#10;$$&#10;&#10;&#10;\end{document}"/>
  <p:tag name="IGUANATEXSIZE" val="16"/>
  <p:tag name="IGUANATEXCURSOR" val="31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98"/>
  <p:tag name="OUTPUTTYPE" val="PDF"/>
  <p:tag name="IGUANATEXVERSION" val="160"/>
  <p:tag name="LATEXADDIN" val="\documentclass{article}&#10;\usepackage{amsmath}&#10;\pagestyle{empty}&#10;\begin{document}&#10;&#10;$$&#10;\begin{aligned}&#10;\log p_{\phi}\left(y \mid x_{t}\right) &amp;\left.\approx \log p_{\phi}\left(y \mid x_{t}\right)\right|_{x_{t}=\mu}+\left.\left(x_{t}-\mu\right) \nabla_{x_{t}} \log p_{\phi}\left(y \mid x_{t}\right)\right|_{x_{t}=\mu} \\&#10;&amp;=\left(x_{t}-\mu\right) g+C_{1}&#10;\end{aligned}&#10;$$&#10;&#10;&#10;\end{document}"/>
  <p:tag name="IGUANATEXSIZE" val="16"/>
  <p:tag name="IGUANATEXCURSOR" val="366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"/>
  <p:tag name="ORIGINALWIDTH" val="367"/>
  <p:tag name="OUTPUTTYPE" val="PDF"/>
  <p:tag name="IGUANATEXVERSION" val="160"/>
  <p:tag name="LATEXADDIN" val="\documentclass{article}&#10;\usepackage{amsmath}&#10;\pagestyle{empty}&#10;\begin{document}&#10;&#10;&#10;$$&#10;\begin{aligned}&#10;\log \left(p_{\theta}\left(x_{t} \mid x_{t+1}\right) p_{\phi}\left(y \mid x_{t}\right)\right) &amp; \approx-\frac{1}{2}\left(x_{t}-\mu\right)^{T} \Sigma^{-1}\left(x_{t}-\mu\right)+\left(x_{t}-\mu\right) g+C_{2} \\&#10;&amp;=-\frac{1}{2}\left(x_{t}-\mu-\Sigma g\right)^{T} \Sigma^{-1}\left(x_{t}-\mu-\Sigma g\right)+\frac{1}{2} g^{T} \Sigma g+C_{2} \\&#10;&amp;=-\frac{1}{2}\left(x_{t}-\mu-\Sigma g\right)^{T} \Sigma^{-1}\left(x_{t}-\mu-\Sigma g\right)+C_{3} \\&#10;&amp;=\log p(z)+C_{4}, z \sim \mathcal{N}(\mu+\Sigma g, \Sigma)&#10;\end{aligned}&#10;$$&#10;&#10;\end{document}"/>
  <p:tag name="IGUANATEXSIZE" val="16"/>
  <p:tag name="IGUANATEXCURSOR" val="618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85"/>
  <p:tag name="OUTPUTTYPE" val="PDF"/>
  <p:tag name="IGUANATEXVERSION" val="160"/>
  <p:tag name="LATEXADDIN" val="\documentclass{article}&#10;\usepackage{amsmath}&#10;\pagestyle{empty}&#10;\begin{document}&#10;&#10;&#10;$$&#10;\beta_{1}&lt;\beta_{2}&lt;\cdots&lt;\beta_{T}&#10;$$&#10;&#10;\end{document}"/>
  <p:tag name="IGUANATEXSIZE" val="16"/>
  <p:tag name="IGUANATEXCURSOR" val="12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8"/>
  <p:tag name="OUTPUTTYPE" val="PDF"/>
  <p:tag name="IGUANATEXVERSION" val="160"/>
  <p:tag name="LATEXADDIN" val="\documentclass{article}&#10;\usepackage{amsmath}&#10;\pagestyle{empty}&#10;\begin{document}&#10;&#10;$$&#10;g=\left.\nabla_{x_{t}} \log p_{\phi}\left(y \mid x_{t}\right)\right|_{x_{t}=\mu}&#10;$$&#10;&#10;&#10;\end{document}"/>
  <p:tag name="IGUANATEXSIZE" val="16"/>
  <p:tag name="IGUANATEXCURSOR" val="16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7"/>
  <p:tag name="OUTPUTTYPE" val="PDF"/>
  <p:tag name="IGUANATEXVERSION" val="160"/>
  <p:tag name="LATEXADDIN" val="\documentclass{article}&#10;\usepackage{amsmath}&#10;\pagestyle{empty}&#10;\begin{document}&#10;&#10;&#10;$$&#10;p_{\theta}\left(x_{t} \mid x_{t+1}\right)&#10;$$&#10;&#10;\end{document}"/>
  <p:tag name="IGUANATEXSIZE" val="16"/>
  <p:tag name="IGUANATEXCURSOR" val="129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4"/>
  <p:tag name="OUTPUTTYPE" val="PDF"/>
  <p:tag name="IGUANATEXVERSION" val="160"/>
  <p:tag name="LATEXADDIN" val="\documentclass{article}&#10;\usepackage{amsmath}&#10;\pagestyle{empty}&#10;\begin{document}&#10;&#10;&#10;$$&#10;p_{\phi}\left(y \mid x_{t}\right)&#10;$$&#10;&#10;\end{document}"/>
  <p:tag name="IGUANATEXSIZE" val="16"/>
  <p:tag name="IGUANATEXCURSOR" val="121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5"/>
  <p:tag name="OUTPUTTYPE" val="PDF"/>
  <p:tag name="IGUANATEXVERSION" val="160"/>
  <p:tag name="LATEXADDIN" val="\documentclass{article}&#10;\usepackage{amsmath}&#10;\pagestyle{empty}&#10;\begin{document}&#10;&#10;&#10;$$&#10;p_{\theta, \phi}\left(x_{t} \mid x_{t+1}, y\right)=Z p_{\theta}\left(x_{t} \mid x_{t+1}\right) p_{\phi}\left(y \mid x_{t}\right)&#10;$$&#10;&#10;\end{document}"/>
  <p:tag name="IGUANATEXSIZE" val="16"/>
  <p:tag name="IGUANATEXCURSOR" val="216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63"/>
  <p:tag name="OUTPUTTYPE" val="PDF"/>
  <p:tag name="IGUANATEXVERSION" val="160"/>
  <p:tag name="LATEXADDIN" val="\documentclass{article}&#10;\usepackage{amsmath}&#10;\pagestyle{empty}&#10;\begin{document}&#10;&#10;&#10;$$&#10;s \cdot \nabla_{x} \log p(y \mid x)=\nabla_{x} \log \frac{1}{Z} p(y \mid x)^{s}&#10;$$&#10;&#10;\end{document}"/>
  <p:tag name="IGUANATEXSIZE" val="16"/>
  <p:tag name="IGUANATEXCURSOR" val="167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361"/>
  <p:tag name="OUTPUTTYPE" val="PDF"/>
  <p:tag name="IGUANATEXVERSION" val="160"/>
  <p:tag name="LATEXADDIN" val="\documentclass{article}&#10;\usepackage{amsmath}&#10;\pagestyle{empty}&#10;\begin{document}&#10;&#10;&#10;$$&#10;p_{\theta}\left(\mathbf{x}_{0: T}\right)=p\left(\mathbf{x}_{T}\right) \prod_{t=1}^{T} p_{\theta}\left(\mathbf{x}_{t-1} \mid \mathbf{x}_{t}\right) \quad p_{\theta}\left(\mathbf{x}_{t-1} \mid \mathbf{x}_{t}\right)=\mathcal{N}\left(\mathbf{x}_{t-1} ; \boldsymbol{\mu}_{\theta}\left(\mathbf{x}_{t}, t\right), \mathbf{\Sigma}_{\theta}\left(\mathbf{x}_{t}, t\right)\right)&#10;$$&#10;&#10;\end{document}"/>
  <p:tag name="IGUANATEXSIZE" val="16"/>
  <p:tag name="IGUANATEXCURSOR" val="45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18"/>
  <p:tag name="OUTPUTTYPE" val="PDF"/>
  <p:tag name="IGUANATEXVERSION" val="160"/>
  <p:tag name="LATEXADDIN" val="\documentclass{article}&#10;\usepackage{amsmath}&#10;\pagestyle{empty}&#10;\begin{document}&#10;&#10;&#10;$$&#10;p_{\theta}\left(x_{0}\right)=\int p_{\theta}\left(x_{0: T}\right) d x_{1: T}&#10;$$&#10;&#10;\end{document}"/>
  <p:tag name="IGUANATEXSIZE" val="16"/>
  <p:tag name="IGUANATEXCURSOR" val="16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59"/>
  <p:tag name="OUTPUTTYPE" val="PDF"/>
  <p:tag name="IGUANATEXVERSION" val="160"/>
  <p:tag name="LATEXADDIN" val="\documentclass{article}&#10;\usepackage{amsmath}&#10;\pagestyle{empty}&#10;\begin{document}&#10;&#10;$$&#10;\log p_{\theta}(x) \geq \text { variational lower bound }&#10;$$&#10;&#10;&#10;\end{document}"/>
  <p:tag name="IGUANATEXSIZE" val="16"/>
  <p:tag name="IGUANATEXCURSOR" val="144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39"/>
  <p:tag name="OUTPUTTYPE" val="PDF"/>
  <p:tag name="IGUANATEXVERSION" val="160"/>
  <p:tag name="LATEXADDIN" val="\documentclass{article}&#10;\usepackage{amsmath}&#10;\pagestyle{empty}&#10;\begin{document}&#10;&#10;$$&#10;\log p_{\theta}(x) \geq E_{q(z \mid x)}\left[\log p_{\theta}(x \mid z)\right]-D_{\mathrm{KL}}\left(q(z \mid x) \| p_{\theta}(z)\right)&#10;$$&#10;&#10;&#10;\end{document}"/>
  <p:tag name="IGUANATEXSIZE" val="16"/>
  <p:tag name="IGUANATEXCURSOR" val="109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314"/>
  <p:tag name="OUTPUTTYPE" val="PDF"/>
  <p:tag name="IGUANATEXVERSION" val="160"/>
  <p:tag name="LATEXADDIN" val="\documentclass{article}&#10;\usepackage{amsmath}&#10;\pagestyle{empty}&#10;\begin{document}&#10;&#10;$$&#10;\log p_{\theta}(x_0) \geq E_{q\left(x_{1: T} \mid x_{0}\right)}\left[\log p_{\theta}\left(x_{0} \mid x_{1: T}\right)\right]-D_{\mathrm{KL}}\left(q\left(x_{1: T} \mid x_{0}\right) \| p_{\theta}\left(x_{1: T}\right)\right)&#10;$$&#10;&#10;&#10;\end{document}"/>
  <p:tag name="IGUANATEXSIZE" val="16"/>
  <p:tag name="IGUANATEXCURSOR" val="103"/>
  <p:tag name="TRANSPARENCY" val="True"/>
  <p:tag name="LATEXENGINEID" val="0"/>
  <p:tag name="TEMPFOLDER" val="/private/var/folders/81/t8ktnw1d395bmxyby3rldhx4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12260</TotalTime>
  <Words>1286</Words>
  <Application>Microsoft Macintosh PowerPoint</Application>
  <PresentationFormat>宽屏</PresentationFormat>
  <Paragraphs>219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-apple-system</vt:lpstr>
      <vt:lpstr>等线</vt:lpstr>
      <vt:lpstr>等线 Light</vt:lpstr>
      <vt:lpstr>Arial</vt:lpstr>
      <vt:lpstr>Cambria Math</vt:lpstr>
      <vt:lpstr>Times New Roman</vt:lpstr>
      <vt:lpstr>Wingdings</vt:lpstr>
      <vt:lpstr>Wingdings 2</vt:lpstr>
      <vt:lpstr>Office 主题​​</vt:lpstr>
      <vt:lpstr>Diffusion Models for Image Generation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Models</dc:title>
  <dc:creator>黄 梦琪</dc:creator>
  <cp:lastModifiedBy>黄 梦琪</cp:lastModifiedBy>
  <cp:revision>21</cp:revision>
  <dcterms:created xsi:type="dcterms:W3CDTF">2022-06-01T14:01:49Z</dcterms:created>
  <dcterms:modified xsi:type="dcterms:W3CDTF">2022-06-24T10:50:14Z</dcterms:modified>
</cp:coreProperties>
</file>